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306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310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297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300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311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305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08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301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304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29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307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302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313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303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0" r:id="rId259"/>
    <p:sldId id="511" r:id="rId260"/>
    <p:sldId id="512" r:id="rId261"/>
    <p:sldId id="513" r:id="rId262"/>
    <p:sldId id="514" r:id="rId263"/>
    <p:sldId id="515" r:id="rId264"/>
    <p:sldId id="516" r:id="rId265"/>
    <p:sldId id="517" r:id="rId266"/>
    <p:sldId id="518" r:id="rId267"/>
    <p:sldId id="519" r:id="rId268"/>
    <p:sldId id="520" r:id="rId269"/>
    <p:sldId id="521" r:id="rId270"/>
    <p:sldId id="522" r:id="rId271"/>
    <p:sldId id="523" r:id="rId272"/>
    <p:sldId id="524" r:id="rId273"/>
    <p:sldId id="525" r:id="rId274"/>
    <p:sldId id="526" r:id="rId275"/>
    <p:sldId id="527" r:id="rId276"/>
    <p:sldId id="528" r:id="rId277"/>
    <p:sldId id="529" r:id="rId278"/>
    <p:sldId id="530" r:id="rId279"/>
    <p:sldId id="531" r:id="rId280"/>
    <p:sldId id="532" r:id="rId281"/>
    <p:sldId id="533" r:id="rId282"/>
    <p:sldId id="534" r:id="rId283"/>
    <p:sldId id="535" r:id="rId284"/>
    <p:sldId id="536" r:id="rId285"/>
    <p:sldId id="537" r:id="rId286"/>
    <p:sldId id="538" r:id="rId287"/>
    <p:sldId id="539" r:id="rId288"/>
    <p:sldId id="540" r:id="rId289"/>
    <p:sldId id="541" r:id="rId290"/>
    <p:sldId id="542" r:id="rId291"/>
    <p:sldId id="543" r:id="rId292"/>
    <p:sldId id="544" r:id="rId293"/>
    <p:sldId id="545" r:id="rId294"/>
    <p:sldId id="546" r:id="rId295"/>
    <p:sldId id="547" r:id="rId296"/>
    <p:sldId id="548" r:id="rId297"/>
    <p:sldId id="549" r:id="rId298"/>
    <p:sldId id="550" r:id="rId299"/>
    <p:sldId id="551" r:id="rId300"/>
    <p:sldId id="552" r:id="rId301"/>
    <p:sldId id="553" r:id="rId302"/>
    <p:sldId id="554" r:id="rId303"/>
    <p:sldId id="555" r:id="rId304"/>
    <p:sldId id="556" r:id="rId305"/>
    <p:sldId id="557" r:id="rId306"/>
    <p:sldId id="558" r:id="rId307"/>
    <p:sldId id="559" r:id="rId308"/>
    <p:sldId id="560" r:id="rId309"/>
    <p:sldId id="561" r:id="rId310"/>
    <p:sldId id="562" r:id="rId311"/>
    <p:sldId id="563" r:id="rId312"/>
    <p:sldId id="564" r:id="rId313"/>
    <p:sldId id="565" r:id="rId314"/>
    <p:sldId id="566" r:id="rId315"/>
    <p:sldId id="567" r:id="rId316"/>
    <p:sldId id="568" r:id="rId317"/>
  </p:sldIdLst>
  <p:sldSz cy="5143500" cx="9144000"/>
  <p:notesSz cx="6858000" cy="9144000"/>
  <p:embeddedFontLst>
    <p:embeddedFont>
      <p:font typeface="Montserrat SemiBold"/>
      <p:regular r:id="rId318"/>
      <p:bold r:id="rId319"/>
      <p:italic r:id="rId320"/>
      <p:boldItalic r:id="rId321"/>
    </p:embeddedFont>
    <p:embeddedFont>
      <p:font typeface="Montserrat"/>
      <p:regular r:id="rId322"/>
      <p:bold r:id="rId323"/>
      <p:italic r:id="rId324"/>
      <p:boldItalic r:id="rId325"/>
    </p:embeddedFont>
    <p:embeddedFont>
      <p:font typeface="Montserrat Medium"/>
      <p:regular r:id="rId326"/>
      <p:bold r:id="rId327"/>
      <p:italic r:id="rId328"/>
      <p:boldItalic r:id="rId3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190" Type="http://schemas.openxmlformats.org/officeDocument/2006/relationships/slide" Target="slides/slide18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194" Type="http://schemas.openxmlformats.org/officeDocument/2006/relationships/slide" Target="slides/slide190.xml"/><Relationship Id="rId43" Type="http://schemas.openxmlformats.org/officeDocument/2006/relationships/slide" Target="slides/slide39.xml"/><Relationship Id="rId193" Type="http://schemas.openxmlformats.org/officeDocument/2006/relationships/slide" Target="slides/slide189.xml"/><Relationship Id="rId46" Type="http://schemas.openxmlformats.org/officeDocument/2006/relationships/slide" Target="slides/slide42.xml"/><Relationship Id="rId192" Type="http://schemas.openxmlformats.org/officeDocument/2006/relationships/slide" Target="slides/slide188.xml"/><Relationship Id="rId45" Type="http://schemas.openxmlformats.org/officeDocument/2006/relationships/slide" Target="slides/slide41.xml"/><Relationship Id="rId191" Type="http://schemas.openxmlformats.org/officeDocument/2006/relationships/slide" Target="slides/slide187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297" Type="http://schemas.openxmlformats.org/officeDocument/2006/relationships/slide" Target="slides/slide293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296" Type="http://schemas.openxmlformats.org/officeDocument/2006/relationships/slide" Target="slides/slide292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295" Type="http://schemas.openxmlformats.org/officeDocument/2006/relationships/slide" Target="slides/slide291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294" Type="http://schemas.openxmlformats.org/officeDocument/2006/relationships/slide" Target="slides/slide290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299" Type="http://schemas.openxmlformats.org/officeDocument/2006/relationships/slide" Target="slides/slide295.xml"/><Relationship Id="rId177" Type="http://schemas.openxmlformats.org/officeDocument/2006/relationships/slide" Target="slides/slide173.xml"/><Relationship Id="rId298" Type="http://schemas.openxmlformats.org/officeDocument/2006/relationships/slide" Target="slides/slide29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98" Type="http://schemas.openxmlformats.org/officeDocument/2006/relationships/slide" Target="slides/slide194.xml"/><Relationship Id="rId14" Type="http://schemas.openxmlformats.org/officeDocument/2006/relationships/slide" Target="slides/slide10.xml"/><Relationship Id="rId197" Type="http://schemas.openxmlformats.org/officeDocument/2006/relationships/slide" Target="slides/slide193.xml"/><Relationship Id="rId17" Type="http://schemas.openxmlformats.org/officeDocument/2006/relationships/slide" Target="slides/slide13.xml"/><Relationship Id="rId196" Type="http://schemas.openxmlformats.org/officeDocument/2006/relationships/slide" Target="slides/slide192.xml"/><Relationship Id="rId16" Type="http://schemas.openxmlformats.org/officeDocument/2006/relationships/slide" Target="slides/slide12.xml"/><Relationship Id="rId195" Type="http://schemas.openxmlformats.org/officeDocument/2006/relationships/slide" Target="slides/slide19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99" Type="http://schemas.openxmlformats.org/officeDocument/2006/relationships/slide" Target="slides/slide195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271" Type="http://schemas.openxmlformats.org/officeDocument/2006/relationships/slide" Target="slides/slide267.xml"/><Relationship Id="rId87" Type="http://schemas.openxmlformats.org/officeDocument/2006/relationships/slide" Target="slides/slide83.xml"/><Relationship Id="rId270" Type="http://schemas.openxmlformats.org/officeDocument/2006/relationships/slide" Target="slides/slide266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269" Type="http://schemas.openxmlformats.org/officeDocument/2006/relationships/slide" Target="slides/slide265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264" Type="http://schemas.openxmlformats.org/officeDocument/2006/relationships/slide" Target="slides/slide260.xml"/><Relationship Id="rId142" Type="http://schemas.openxmlformats.org/officeDocument/2006/relationships/slide" Target="slides/slide138.xml"/><Relationship Id="rId263" Type="http://schemas.openxmlformats.org/officeDocument/2006/relationships/slide" Target="slides/slide259.xml"/><Relationship Id="rId141" Type="http://schemas.openxmlformats.org/officeDocument/2006/relationships/slide" Target="slides/slide137.xml"/><Relationship Id="rId262" Type="http://schemas.openxmlformats.org/officeDocument/2006/relationships/slide" Target="slides/slide258.xml"/><Relationship Id="rId140" Type="http://schemas.openxmlformats.org/officeDocument/2006/relationships/slide" Target="slides/slide136.xml"/><Relationship Id="rId261" Type="http://schemas.openxmlformats.org/officeDocument/2006/relationships/slide" Target="slides/slide257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268" Type="http://schemas.openxmlformats.org/officeDocument/2006/relationships/slide" Target="slides/slide264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267" Type="http://schemas.openxmlformats.org/officeDocument/2006/relationships/slide" Target="slides/slide263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266" Type="http://schemas.openxmlformats.org/officeDocument/2006/relationships/slide" Target="slides/slide262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265" Type="http://schemas.openxmlformats.org/officeDocument/2006/relationships/slide" Target="slides/slide261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260" Type="http://schemas.openxmlformats.org/officeDocument/2006/relationships/slide" Target="slides/slide256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259" Type="http://schemas.openxmlformats.org/officeDocument/2006/relationships/slide" Target="slides/slide255.xml"/><Relationship Id="rId137" Type="http://schemas.openxmlformats.org/officeDocument/2006/relationships/slide" Target="slides/slide133.xml"/><Relationship Id="rId258" Type="http://schemas.openxmlformats.org/officeDocument/2006/relationships/slide" Target="slides/slide254.xml"/><Relationship Id="rId132" Type="http://schemas.openxmlformats.org/officeDocument/2006/relationships/slide" Target="slides/slide128.xml"/><Relationship Id="rId253" Type="http://schemas.openxmlformats.org/officeDocument/2006/relationships/slide" Target="slides/slide249.xml"/><Relationship Id="rId131" Type="http://schemas.openxmlformats.org/officeDocument/2006/relationships/slide" Target="slides/slide127.xml"/><Relationship Id="rId252" Type="http://schemas.openxmlformats.org/officeDocument/2006/relationships/slide" Target="slides/slide248.xml"/><Relationship Id="rId130" Type="http://schemas.openxmlformats.org/officeDocument/2006/relationships/slide" Target="slides/slide126.xml"/><Relationship Id="rId251" Type="http://schemas.openxmlformats.org/officeDocument/2006/relationships/slide" Target="slides/slide247.xml"/><Relationship Id="rId250" Type="http://schemas.openxmlformats.org/officeDocument/2006/relationships/slide" Target="slides/slide246.xml"/><Relationship Id="rId136" Type="http://schemas.openxmlformats.org/officeDocument/2006/relationships/slide" Target="slides/slide132.xml"/><Relationship Id="rId257" Type="http://schemas.openxmlformats.org/officeDocument/2006/relationships/slide" Target="slides/slide253.xml"/><Relationship Id="rId135" Type="http://schemas.openxmlformats.org/officeDocument/2006/relationships/slide" Target="slides/slide131.xml"/><Relationship Id="rId256" Type="http://schemas.openxmlformats.org/officeDocument/2006/relationships/slide" Target="slides/slide252.xml"/><Relationship Id="rId134" Type="http://schemas.openxmlformats.org/officeDocument/2006/relationships/slide" Target="slides/slide130.xml"/><Relationship Id="rId255" Type="http://schemas.openxmlformats.org/officeDocument/2006/relationships/slide" Target="slides/slide251.xml"/><Relationship Id="rId133" Type="http://schemas.openxmlformats.org/officeDocument/2006/relationships/slide" Target="slides/slide129.xml"/><Relationship Id="rId254" Type="http://schemas.openxmlformats.org/officeDocument/2006/relationships/slide" Target="slides/slide250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293" Type="http://schemas.openxmlformats.org/officeDocument/2006/relationships/slide" Target="slides/slide289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292" Type="http://schemas.openxmlformats.org/officeDocument/2006/relationships/slide" Target="slides/slide288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291" Type="http://schemas.openxmlformats.org/officeDocument/2006/relationships/slide" Target="slides/slide287.xml"/><Relationship Id="rId67" Type="http://schemas.openxmlformats.org/officeDocument/2006/relationships/slide" Target="slides/slide63.xml"/><Relationship Id="rId290" Type="http://schemas.openxmlformats.org/officeDocument/2006/relationships/slide" Target="slides/slide286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286" Type="http://schemas.openxmlformats.org/officeDocument/2006/relationships/slide" Target="slides/slide282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285" Type="http://schemas.openxmlformats.org/officeDocument/2006/relationships/slide" Target="slides/slide281.xml"/><Relationship Id="rId163" Type="http://schemas.openxmlformats.org/officeDocument/2006/relationships/slide" Target="slides/slide159.xml"/><Relationship Id="rId284" Type="http://schemas.openxmlformats.org/officeDocument/2006/relationships/slide" Target="slides/slide280.xml"/><Relationship Id="rId162" Type="http://schemas.openxmlformats.org/officeDocument/2006/relationships/slide" Target="slides/slide158.xml"/><Relationship Id="rId283" Type="http://schemas.openxmlformats.org/officeDocument/2006/relationships/slide" Target="slides/slide279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289" Type="http://schemas.openxmlformats.org/officeDocument/2006/relationships/slide" Target="slides/slide285.xml"/><Relationship Id="rId167" Type="http://schemas.openxmlformats.org/officeDocument/2006/relationships/slide" Target="slides/slide163.xml"/><Relationship Id="rId288" Type="http://schemas.openxmlformats.org/officeDocument/2006/relationships/slide" Target="slides/slide284.xml"/><Relationship Id="rId166" Type="http://schemas.openxmlformats.org/officeDocument/2006/relationships/slide" Target="slides/slide162.xml"/><Relationship Id="rId287" Type="http://schemas.openxmlformats.org/officeDocument/2006/relationships/slide" Target="slides/slide283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282" Type="http://schemas.openxmlformats.org/officeDocument/2006/relationships/slide" Target="slides/slide278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281" Type="http://schemas.openxmlformats.org/officeDocument/2006/relationships/slide" Target="slides/slide277.xml"/><Relationship Id="rId57" Type="http://schemas.openxmlformats.org/officeDocument/2006/relationships/slide" Target="slides/slide53.xml"/><Relationship Id="rId280" Type="http://schemas.openxmlformats.org/officeDocument/2006/relationships/slide" Target="slides/slide276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275" Type="http://schemas.openxmlformats.org/officeDocument/2006/relationships/slide" Target="slides/slide271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274" Type="http://schemas.openxmlformats.org/officeDocument/2006/relationships/slide" Target="slides/slide270.xml"/><Relationship Id="rId152" Type="http://schemas.openxmlformats.org/officeDocument/2006/relationships/slide" Target="slides/slide148.xml"/><Relationship Id="rId273" Type="http://schemas.openxmlformats.org/officeDocument/2006/relationships/slide" Target="slides/slide269.xml"/><Relationship Id="rId151" Type="http://schemas.openxmlformats.org/officeDocument/2006/relationships/slide" Target="slides/slide147.xml"/><Relationship Id="rId272" Type="http://schemas.openxmlformats.org/officeDocument/2006/relationships/slide" Target="slides/slide268.xml"/><Relationship Id="rId158" Type="http://schemas.openxmlformats.org/officeDocument/2006/relationships/slide" Target="slides/slide154.xml"/><Relationship Id="rId279" Type="http://schemas.openxmlformats.org/officeDocument/2006/relationships/slide" Target="slides/slide275.xml"/><Relationship Id="rId157" Type="http://schemas.openxmlformats.org/officeDocument/2006/relationships/slide" Target="slides/slide153.xml"/><Relationship Id="rId278" Type="http://schemas.openxmlformats.org/officeDocument/2006/relationships/slide" Target="slides/slide274.xml"/><Relationship Id="rId156" Type="http://schemas.openxmlformats.org/officeDocument/2006/relationships/slide" Target="slides/slide152.xml"/><Relationship Id="rId277" Type="http://schemas.openxmlformats.org/officeDocument/2006/relationships/slide" Target="slides/slide273.xml"/><Relationship Id="rId155" Type="http://schemas.openxmlformats.org/officeDocument/2006/relationships/slide" Target="slides/slide151.xml"/><Relationship Id="rId276" Type="http://schemas.openxmlformats.org/officeDocument/2006/relationships/slide" Target="slides/slide272.xml"/><Relationship Id="rId107" Type="http://schemas.openxmlformats.org/officeDocument/2006/relationships/slide" Target="slides/slide103.xml"/><Relationship Id="rId228" Type="http://schemas.openxmlformats.org/officeDocument/2006/relationships/slide" Target="slides/slide224.xml"/><Relationship Id="rId106" Type="http://schemas.openxmlformats.org/officeDocument/2006/relationships/slide" Target="slides/slide102.xml"/><Relationship Id="rId227" Type="http://schemas.openxmlformats.org/officeDocument/2006/relationships/slide" Target="slides/slide223.xml"/><Relationship Id="rId105" Type="http://schemas.openxmlformats.org/officeDocument/2006/relationships/slide" Target="slides/slide101.xml"/><Relationship Id="rId226" Type="http://schemas.openxmlformats.org/officeDocument/2006/relationships/slide" Target="slides/slide222.xml"/><Relationship Id="rId104" Type="http://schemas.openxmlformats.org/officeDocument/2006/relationships/slide" Target="slides/slide100.xml"/><Relationship Id="rId225" Type="http://schemas.openxmlformats.org/officeDocument/2006/relationships/slide" Target="slides/slide221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229" Type="http://schemas.openxmlformats.org/officeDocument/2006/relationships/slide" Target="slides/slide225.xml"/><Relationship Id="rId220" Type="http://schemas.openxmlformats.org/officeDocument/2006/relationships/slide" Target="slides/slide216.xml"/><Relationship Id="rId103" Type="http://schemas.openxmlformats.org/officeDocument/2006/relationships/slide" Target="slides/slide99.xml"/><Relationship Id="rId224" Type="http://schemas.openxmlformats.org/officeDocument/2006/relationships/slide" Target="slides/slide220.xml"/><Relationship Id="rId102" Type="http://schemas.openxmlformats.org/officeDocument/2006/relationships/slide" Target="slides/slide98.xml"/><Relationship Id="rId223" Type="http://schemas.openxmlformats.org/officeDocument/2006/relationships/slide" Target="slides/slide219.xml"/><Relationship Id="rId101" Type="http://schemas.openxmlformats.org/officeDocument/2006/relationships/slide" Target="slides/slide97.xml"/><Relationship Id="rId222" Type="http://schemas.openxmlformats.org/officeDocument/2006/relationships/slide" Target="slides/slide218.xml"/><Relationship Id="rId100" Type="http://schemas.openxmlformats.org/officeDocument/2006/relationships/slide" Target="slides/slide96.xml"/><Relationship Id="rId221" Type="http://schemas.openxmlformats.org/officeDocument/2006/relationships/slide" Target="slides/slide217.xml"/><Relationship Id="rId217" Type="http://schemas.openxmlformats.org/officeDocument/2006/relationships/slide" Target="slides/slide213.xml"/><Relationship Id="rId216" Type="http://schemas.openxmlformats.org/officeDocument/2006/relationships/slide" Target="slides/slide212.xml"/><Relationship Id="rId215" Type="http://schemas.openxmlformats.org/officeDocument/2006/relationships/slide" Target="slides/slide211.xml"/><Relationship Id="rId214" Type="http://schemas.openxmlformats.org/officeDocument/2006/relationships/slide" Target="slides/slide210.xml"/><Relationship Id="rId219" Type="http://schemas.openxmlformats.org/officeDocument/2006/relationships/slide" Target="slides/slide215.xml"/><Relationship Id="rId218" Type="http://schemas.openxmlformats.org/officeDocument/2006/relationships/slide" Target="slides/slide214.xml"/><Relationship Id="rId213" Type="http://schemas.openxmlformats.org/officeDocument/2006/relationships/slide" Target="slides/slide209.xml"/><Relationship Id="rId212" Type="http://schemas.openxmlformats.org/officeDocument/2006/relationships/slide" Target="slides/slide208.xml"/><Relationship Id="rId211" Type="http://schemas.openxmlformats.org/officeDocument/2006/relationships/slide" Target="slides/slide207.xml"/><Relationship Id="rId210" Type="http://schemas.openxmlformats.org/officeDocument/2006/relationships/slide" Target="slides/slide20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249" Type="http://schemas.openxmlformats.org/officeDocument/2006/relationships/slide" Target="slides/slide245.xml"/><Relationship Id="rId127" Type="http://schemas.openxmlformats.org/officeDocument/2006/relationships/slide" Target="slides/slide123.xml"/><Relationship Id="rId248" Type="http://schemas.openxmlformats.org/officeDocument/2006/relationships/slide" Target="slides/slide244.xml"/><Relationship Id="rId126" Type="http://schemas.openxmlformats.org/officeDocument/2006/relationships/slide" Target="slides/slide122.xml"/><Relationship Id="rId247" Type="http://schemas.openxmlformats.org/officeDocument/2006/relationships/slide" Target="slides/slide243.xml"/><Relationship Id="rId121" Type="http://schemas.openxmlformats.org/officeDocument/2006/relationships/slide" Target="slides/slide117.xml"/><Relationship Id="rId242" Type="http://schemas.openxmlformats.org/officeDocument/2006/relationships/slide" Target="slides/slide238.xml"/><Relationship Id="rId120" Type="http://schemas.openxmlformats.org/officeDocument/2006/relationships/slide" Target="slides/slide116.xml"/><Relationship Id="rId241" Type="http://schemas.openxmlformats.org/officeDocument/2006/relationships/slide" Target="slides/slide237.xml"/><Relationship Id="rId240" Type="http://schemas.openxmlformats.org/officeDocument/2006/relationships/slide" Target="slides/slide236.xml"/><Relationship Id="rId125" Type="http://schemas.openxmlformats.org/officeDocument/2006/relationships/slide" Target="slides/slide121.xml"/><Relationship Id="rId246" Type="http://schemas.openxmlformats.org/officeDocument/2006/relationships/slide" Target="slides/slide242.xml"/><Relationship Id="rId124" Type="http://schemas.openxmlformats.org/officeDocument/2006/relationships/slide" Target="slides/slide120.xml"/><Relationship Id="rId245" Type="http://schemas.openxmlformats.org/officeDocument/2006/relationships/slide" Target="slides/slide241.xml"/><Relationship Id="rId123" Type="http://schemas.openxmlformats.org/officeDocument/2006/relationships/slide" Target="slides/slide119.xml"/><Relationship Id="rId244" Type="http://schemas.openxmlformats.org/officeDocument/2006/relationships/slide" Target="slides/slide240.xml"/><Relationship Id="rId122" Type="http://schemas.openxmlformats.org/officeDocument/2006/relationships/slide" Target="slides/slide118.xml"/><Relationship Id="rId243" Type="http://schemas.openxmlformats.org/officeDocument/2006/relationships/slide" Target="slides/slide239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239" Type="http://schemas.openxmlformats.org/officeDocument/2006/relationships/slide" Target="slides/slide235.xml"/><Relationship Id="rId117" Type="http://schemas.openxmlformats.org/officeDocument/2006/relationships/slide" Target="slides/slide113.xml"/><Relationship Id="rId238" Type="http://schemas.openxmlformats.org/officeDocument/2006/relationships/slide" Target="slides/slide234.xml"/><Relationship Id="rId116" Type="http://schemas.openxmlformats.org/officeDocument/2006/relationships/slide" Target="slides/slide112.xml"/><Relationship Id="rId237" Type="http://schemas.openxmlformats.org/officeDocument/2006/relationships/slide" Target="slides/slide233.xml"/><Relationship Id="rId115" Type="http://schemas.openxmlformats.org/officeDocument/2006/relationships/slide" Target="slides/slide111.xml"/><Relationship Id="rId236" Type="http://schemas.openxmlformats.org/officeDocument/2006/relationships/slide" Target="slides/slide232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231" Type="http://schemas.openxmlformats.org/officeDocument/2006/relationships/slide" Target="slides/slide227.xml"/><Relationship Id="rId230" Type="http://schemas.openxmlformats.org/officeDocument/2006/relationships/slide" Target="slides/slide226.xml"/><Relationship Id="rId114" Type="http://schemas.openxmlformats.org/officeDocument/2006/relationships/slide" Target="slides/slide110.xml"/><Relationship Id="rId235" Type="http://schemas.openxmlformats.org/officeDocument/2006/relationships/slide" Target="slides/slide231.xml"/><Relationship Id="rId113" Type="http://schemas.openxmlformats.org/officeDocument/2006/relationships/slide" Target="slides/slide109.xml"/><Relationship Id="rId234" Type="http://schemas.openxmlformats.org/officeDocument/2006/relationships/slide" Target="slides/slide230.xml"/><Relationship Id="rId112" Type="http://schemas.openxmlformats.org/officeDocument/2006/relationships/slide" Target="slides/slide108.xml"/><Relationship Id="rId233" Type="http://schemas.openxmlformats.org/officeDocument/2006/relationships/slide" Target="slides/slide229.xml"/><Relationship Id="rId111" Type="http://schemas.openxmlformats.org/officeDocument/2006/relationships/slide" Target="slides/slide107.xml"/><Relationship Id="rId232" Type="http://schemas.openxmlformats.org/officeDocument/2006/relationships/slide" Target="slides/slide228.xml"/><Relationship Id="rId305" Type="http://schemas.openxmlformats.org/officeDocument/2006/relationships/slide" Target="slides/slide301.xml"/><Relationship Id="rId304" Type="http://schemas.openxmlformats.org/officeDocument/2006/relationships/slide" Target="slides/slide300.xml"/><Relationship Id="rId303" Type="http://schemas.openxmlformats.org/officeDocument/2006/relationships/slide" Target="slides/slide299.xml"/><Relationship Id="rId302" Type="http://schemas.openxmlformats.org/officeDocument/2006/relationships/slide" Target="slides/slide298.xml"/><Relationship Id="rId309" Type="http://schemas.openxmlformats.org/officeDocument/2006/relationships/slide" Target="slides/slide305.xml"/><Relationship Id="rId308" Type="http://schemas.openxmlformats.org/officeDocument/2006/relationships/slide" Target="slides/slide304.xml"/><Relationship Id="rId307" Type="http://schemas.openxmlformats.org/officeDocument/2006/relationships/slide" Target="slides/slide303.xml"/><Relationship Id="rId306" Type="http://schemas.openxmlformats.org/officeDocument/2006/relationships/slide" Target="slides/slide302.xml"/><Relationship Id="rId301" Type="http://schemas.openxmlformats.org/officeDocument/2006/relationships/slide" Target="slides/slide297.xml"/><Relationship Id="rId300" Type="http://schemas.openxmlformats.org/officeDocument/2006/relationships/slide" Target="slides/slide296.xml"/><Relationship Id="rId206" Type="http://schemas.openxmlformats.org/officeDocument/2006/relationships/slide" Target="slides/slide202.xml"/><Relationship Id="rId327" Type="http://schemas.openxmlformats.org/officeDocument/2006/relationships/font" Target="fonts/MontserratMedium-bold.fntdata"/><Relationship Id="rId205" Type="http://schemas.openxmlformats.org/officeDocument/2006/relationships/slide" Target="slides/slide201.xml"/><Relationship Id="rId326" Type="http://schemas.openxmlformats.org/officeDocument/2006/relationships/font" Target="fonts/MontserratMedium-regular.fntdata"/><Relationship Id="rId204" Type="http://schemas.openxmlformats.org/officeDocument/2006/relationships/slide" Target="slides/slide200.xml"/><Relationship Id="rId325" Type="http://schemas.openxmlformats.org/officeDocument/2006/relationships/font" Target="fonts/Montserrat-boldItalic.fntdata"/><Relationship Id="rId203" Type="http://schemas.openxmlformats.org/officeDocument/2006/relationships/slide" Target="slides/slide199.xml"/><Relationship Id="rId324" Type="http://schemas.openxmlformats.org/officeDocument/2006/relationships/font" Target="fonts/Montserrat-italic.fntdata"/><Relationship Id="rId209" Type="http://schemas.openxmlformats.org/officeDocument/2006/relationships/slide" Target="slides/slide205.xml"/><Relationship Id="rId208" Type="http://schemas.openxmlformats.org/officeDocument/2006/relationships/slide" Target="slides/slide204.xml"/><Relationship Id="rId329" Type="http://schemas.openxmlformats.org/officeDocument/2006/relationships/font" Target="fonts/MontserratMedium-boldItalic.fntdata"/><Relationship Id="rId207" Type="http://schemas.openxmlformats.org/officeDocument/2006/relationships/slide" Target="slides/slide203.xml"/><Relationship Id="rId328" Type="http://schemas.openxmlformats.org/officeDocument/2006/relationships/font" Target="fonts/MontserratMedium-italic.fntdata"/><Relationship Id="rId202" Type="http://schemas.openxmlformats.org/officeDocument/2006/relationships/slide" Target="slides/slide198.xml"/><Relationship Id="rId323" Type="http://schemas.openxmlformats.org/officeDocument/2006/relationships/font" Target="fonts/Montserrat-bold.fntdata"/><Relationship Id="rId201" Type="http://schemas.openxmlformats.org/officeDocument/2006/relationships/slide" Target="slides/slide197.xml"/><Relationship Id="rId322" Type="http://schemas.openxmlformats.org/officeDocument/2006/relationships/font" Target="fonts/Montserrat-regular.fntdata"/><Relationship Id="rId200" Type="http://schemas.openxmlformats.org/officeDocument/2006/relationships/slide" Target="slides/slide196.xml"/><Relationship Id="rId321" Type="http://schemas.openxmlformats.org/officeDocument/2006/relationships/font" Target="fonts/MontserratSemiBold-boldItalic.fntdata"/><Relationship Id="rId320" Type="http://schemas.openxmlformats.org/officeDocument/2006/relationships/font" Target="fonts/MontserratSemiBold-italic.fntdata"/><Relationship Id="rId316" Type="http://schemas.openxmlformats.org/officeDocument/2006/relationships/slide" Target="slides/slide312.xml"/><Relationship Id="rId315" Type="http://schemas.openxmlformats.org/officeDocument/2006/relationships/slide" Target="slides/slide311.xml"/><Relationship Id="rId314" Type="http://schemas.openxmlformats.org/officeDocument/2006/relationships/slide" Target="slides/slide310.xml"/><Relationship Id="rId313" Type="http://schemas.openxmlformats.org/officeDocument/2006/relationships/slide" Target="slides/slide309.xml"/><Relationship Id="rId319" Type="http://schemas.openxmlformats.org/officeDocument/2006/relationships/font" Target="fonts/MontserratSemiBold-bold.fntdata"/><Relationship Id="rId318" Type="http://schemas.openxmlformats.org/officeDocument/2006/relationships/font" Target="fonts/MontserratSemiBold-regular.fntdata"/><Relationship Id="rId317" Type="http://schemas.openxmlformats.org/officeDocument/2006/relationships/slide" Target="slides/slide313.xml"/><Relationship Id="rId312" Type="http://schemas.openxmlformats.org/officeDocument/2006/relationships/slide" Target="slides/slide308.xml"/><Relationship Id="rId311" Type="http://schemas.openxmlformats.org/officeDocument/2006/relationships/slide" Target="slides/slide307.xml"/><Relationship Id="rId310" Type="http://schemas.openxmlformats.org/officeDocument/2006/relationships/slide" Target="slides/slide30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c53915a00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c53915a00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c59cac3d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5c59cac3d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5c59cac3d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5c59cac3d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c59cac3d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5c59cac3d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c59cac3d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c59cac3d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5c59cac3d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5c59cac3d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5c59cac3d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5c59cac3d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c59cac3d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5c59cac3d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5c59cac3d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5c59cac3d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c59cac3d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5c59cac3d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c59cac3d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5c59cac3d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53915a00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53915a00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5c59cac3d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5c59cac3d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c59cac3d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5c59cac3d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5c59cac3d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5c59cac3d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c59cac3d6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5c59cac3d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c59cac3d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5c59cac3d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5c59cac3d6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5c59cac3d6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5c59cac3d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5c59cac3d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5c59cac3d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5c59cac3d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c59cac3d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c59cac3d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5c59cac3d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5c59cac3d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c53915a00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c53915a00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c59cac3d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c59cac3d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5c59cac3d6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5c59cac3d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5c59cac3d6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5c59cac3d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5c59cac3d6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5c59cac3d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c59cac3d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c59cac3d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c59cac3d6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c59cac3d6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5c59cac3d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5c59cac3d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c59cac3d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c59cac3d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5c59cac3d6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5c59cac3d6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c59cac3d6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c59cac3d6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53915a00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c53915a00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5c59cac3d6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5c59cac3d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c59cac3d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c59cac3d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c59cac3d6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c59cac3d6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5c59cac3d6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5c59cac3d6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c59cac3d6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c59cac3d6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c59cac3d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c59cac3d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5c59cac3d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5c59cac3d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c59cac3d6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c59cac3d6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c59cac3d6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c59cac3d6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c59cac3d6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c59cac3d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53915a00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53915a00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c59cac3d6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c59cac3d6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5c59cac3d6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5c59cac3d6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c59cac3d6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c59cac3d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c59cac3d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c59cac3d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c59cac3d6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c59cac3d6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c59cac3d6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c59cac3d6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c59cac3d6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c59cac3d6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c59cac3d6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5c59cac3d6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c59cac3d6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c59cac3d6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c59cac3d6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c59cac3d6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53915a00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53915a00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c59cac3d6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c59cac3d6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5c59cac3d6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5c59cac3d6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c59cac3d6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c59cac3d6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c59cac3d6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c59cac3d6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5c59cac3d6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5c59cac3d6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c59cac3d6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c59cac3d6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c59cac3d6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c59cac3d6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c59cac3d6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c59cac3d6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c59cac3d6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c59cac3d6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c59cac3d6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c59cac3d6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c53915a00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c53915a00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c59cac3d6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c59cac3d6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c59cac3d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c59cac3d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c59cac3d6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c59cac3d6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5c59cac3d6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5c59cac3d6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c59cac3d6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c59cac3d6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c59cac3d6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c59cac3d6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c59cac3d6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c59cac3d6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c59cac3d6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c59cac3d6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c59cac3d6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5c59cac3d6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c59cac3d6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c59cac3d6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c53915a00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c53915a00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5c59cac3d6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5c59cac3d6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5c59cac3d6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5c59cac3d6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5c59cac3d6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5c59cac3d6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c59cac3d6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c59cac3d6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62cdb598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62cdb598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5c59cac3d6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5c59cac3d6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5c59cac3d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5c59cac3d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c59cac3d6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c59cac3d6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5c59cac3d6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5c59cac3d6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5c59cac3d6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5c59cac3d6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c53915a00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c53915a00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5c59cac3d6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5c59cac3d6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5c59cac3d6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5c59cac3d6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5c59cac3d6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5c59cac3d6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c59cac3d6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c59cac3d6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5c59cac3d6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5c59cac3d6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5c59cac3d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5c59cac3d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c59cac3d6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c59cac3d6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c59cac3d6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c59cac3d6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5c59cac3d6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5c59cac3d6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5c59cac3d6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5c59cac3d6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c53915a00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c53915a00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5c59cac3d6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5c59cac3d6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5c59cac3d6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5c59cac3d6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5c59cac3d6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5c59cac3d6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5c59cac3d6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5c59cac3d6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c59cac3d6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c59cac3d6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5c59cac3d6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5c59cac3d6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c59cac3d6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c59cac3d6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5c59cac3d6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5c59cac3d6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5c59cac3d6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5c59cac3d6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5c59cac3d6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5c59cac3d6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11a7f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11a7f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c53915a00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c53915a00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5c59cac3d6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5c59cac3d6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5c59cac3d6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5c59cac3d6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5c59cac3d6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5c59cac3d6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5c5edbd6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5c5edbd6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5c5edbd6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5c5edbd6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5c5edbd6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5c5edbd6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5c5edbd6c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5c5edbd6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5c5edbd6c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5c5edbd6c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5c5edbd6c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5c5edbd6c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5c5edbd6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5c5edbd6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c53915a00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c53915a00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5c5edbd6c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5c5edbd6c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5c5edbd6c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5c5edbd6c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5c5edbd6c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5c5edbd6c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c5edbd6c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c5edbd6c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5c5edbd6c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5c5edbd6c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5c5edbd6c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5c5edbd6c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5c5edbd6c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5c5edbd6c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5c5edbd6c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5c5edbd6c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5c5edbd6c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5c5edbd6c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5c5edbd6c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5c5edbd6c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53915a00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53915a00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5c5edbd6c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5c5edbd6c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c5edbd6c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c5edbd6c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5c5edbd6c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5c5edbd6c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5c5edbd6c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5c5edbd6c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c5edbd6c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c5edbd6c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5c5edbd6c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5c5edbd6c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5c5edbd6c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5c5edbd6c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5c5edbd6c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5c5edbd6c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5c5edbd6c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5c5edbd6c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5c5edbd6c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5c5edbd6c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c53915a00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c53915a00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5c5edbd6c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5c5edbd6c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5c5edbd6c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5c5edbd6c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5c5edbd6c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5c5edbd6c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5c5edbd6c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5c5edbd6c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5c5edbd6c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5c5edbd6c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5c5edbd6c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5c5edbd6c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5c5edbd6cc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5c5edbd6c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5c5edbd6c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5c5edbd6c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5c5edbd6c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5c5edbd6c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5c5edbd6c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5c5edbd6c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c53915a00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c53915a00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5c5edbd6cc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5c5edbd6c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5c5edbd6c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5c5edbd6c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5c5edbd6c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5c5edbd6c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5c5edbd6cc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5c5edbd6c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5c5edbd6cc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5c5edbd6cc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5c5edbd6c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5c5edbd6c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5c5edbd6c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5c5edbd6c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5c5edbd6c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5c5edbd6c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5c5edbd6cc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5c5edbd6c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5c5edbd6c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5c5edbd6c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c53915a00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c53915a00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c5edbd6c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c5edbd6c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5c5edbd6c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5c5edbd6c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c5edbd6c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c5edbd6c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5c5edbd6cc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5c5edbd6cc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5c5edbd6c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5c5edbd6c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5c5edbd6cc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5c5edbd6c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5c5edbd6c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5c5edbd6c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5c5edbd6c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5c5edbd6c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5c5edbd6cc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5c5edbd6cc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5c5edbd6cc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5c5edbd6cc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c53915a00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c53915a0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5c5edbd6c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5c5edbd6c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5c5edbd6cc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5c5edbd6c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5c5edbd6c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5c5edbd6c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5c5edbd6cc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5c5edbd6cc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5c5edbd6cc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5c5edbd6c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5c5edbd6cc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5c5edbd6cc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c5edbd6cc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c5edbd6cc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c5edbd6cc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c5edbd6cc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5c5edbd6c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5c5edbd6c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5c5edbd6cc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5c5edbd6cc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c53915a00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c53915a00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5c5edbd6cc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5c5edbd6cc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5c5edbd6cc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5c5edbd6c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5c5edbd6cc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5c5edbd6cc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5c5edbd6cc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5c5edbd6cc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5c5edbd6cc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5c5edbd6cc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5c5edbd6cc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5c5edbd6cc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5c5edbd6cc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5c5edbd6cc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5c5edbd6cc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5c5edbd6cc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781f023e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781f023e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 customer_id,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COUNT(subscription_id) AS 'subscriptions'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FROM 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GROUP BY customer_id;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781f023ea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781f023ea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c53915a00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c53915a00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85730044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85730044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85730044f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85730044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85730044f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85730044f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85730044f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85730044f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85730044f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85730044f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85730044f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85730044f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5730044f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5730044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85730044f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85730044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85730044f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85730044f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85730044f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85730044f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53915a00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53915a00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85730044f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85730044f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85730044f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85730044f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5730044f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5730044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5730044f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5730044f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85730044f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85730044f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85730044f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85730044f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85730044f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85730044f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85730044f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85730044f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85730044f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85730044f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85730044f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85730044f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4fc05593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4fc05593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c53915a00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c53915a00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85730044f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85730044f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85730044f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85730044f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85730044f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85730044f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85730044f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85730044f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85730044f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85730044f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85730044f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85730044f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85730044f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85730044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85730044f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85730044f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85730044f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85730044f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85730044f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85730044f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c53915a00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c53915a00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85730044f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" name="Google Shape;2554;g85730044f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SELECT customer_id,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COUNT(subscription_id) AS 'subscriptions'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FROM 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GROUP BY customer_id;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85730044f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85730044f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85730044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85730044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86e8ae77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86e8ae77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c53915a0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c53915a0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c53915a00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c53915a00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c53915a00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c53915a00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c53915a00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c53915a00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c53915a0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c53915a0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c53915a00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c53915a00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c53915a00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c53915a00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c53915a00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c53915a00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c4e3cfc5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c4e3cfc5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c53915a00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c53915a00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c53915a00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c53915a00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c53915a00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c53915a00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c53915a00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c53915a00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53915a00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c53915a00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c53915a00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c53915a00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c53915a00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c53915a00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c53915a00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c53915a00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c53915a00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c53915a00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c53915a00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c53915a00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c4e3cfc57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c4e3cfc57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c53915a00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c53915a00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c53915a00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c53915a00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c53915a00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c53915a00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c53915a00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c53915a00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c53915a00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c53915a00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c53915a00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c53915a00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c53915a00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c53915a00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c53915a00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c53915a00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c53915a00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c53915a00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c53915a00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c53915a00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4e3cfc57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4e3cfc57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c53915a00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c53915a00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c59cac3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c59cac3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59cac3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59cac3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c59cac3d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c59cac3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c53915a00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c53915a00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c53915a00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c53915a00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c53915a00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c53915a00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c53915a00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c53915a00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c53915a00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c53915a00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c53915a00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c53915a00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c53915a00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c53915a00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c53915a00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c53915a00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c53915a00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c53915a00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c53915a00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c53915a00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c53915a00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c53915a00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c53915a00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c53915a00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c53915a00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c53915a00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c53915a00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c53915a00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c59cac3d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c59cac3d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c59cac3d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c59cac3d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c59cac3d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c59cac3d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c53915a00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c53915a00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c59cac3d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5c59cac3d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c59cac3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c59cac3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c59cac3d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c59cac3d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c59cac3d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c59cac3d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c59cac3d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c59cac3d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c59cac3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c59cac3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c59cac3d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c59cac3d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c59cac3d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c59cac3d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c59cac3d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c59cac3d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5c59cac3d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5c59cac3d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c53915a00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c53915a00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c59cac3d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5c59cac3d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c59cac3d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c59cac3d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c59cac3d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5c59cac3d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c59cac3d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5c59cac3d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c59cac3d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c59cac3d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5c59cac3d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5c59cac3d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c59cac3d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c59cac3d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c59cac3d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c59cac3d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c59cac3d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c59cac3d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c59cac3d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5c59cac3d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9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7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4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8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4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2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quizizz.com/admin/quiz/5d0d1f62c10939001db7cbf5/queries-con-sql" TargetMode="Externa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st.github.com/danielmoralesp/451a7eeafcda10e6d94c0ce2713f0dbf" TargetMode="Externa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3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6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6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5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3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0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1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2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1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3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0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9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7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4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4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8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quizizz.com/admin/quiz/5d0e4503d9a7d7001b5decd5/aggregates-sql" TargetMode="Externa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st.github.com/danielmoralesp/7c79d373534011504adf5bd0180df418" TargetMode="Externa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9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3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1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6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1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5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7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6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0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4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7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9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5.gif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2.gif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7.pn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9.pn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8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1.pn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1.pn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1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5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quizizz.com/admin/quiz/5d0e9dcad9a7d7001b5e6203/multiple-tables-sql" TargetMode="External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st.github.com/danielmoralesp/142a7b00e8376e73174490328c819e4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st.github.com/danielmoralesp/d3b1e15cb9ece6ff6f7dab552ec543f3" TargetMode="External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st.github.com/danielmoralesp/57f290313485c6ea3e85b6bf67fdd124" TargetMode="Externa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5.pn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3.pn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8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6.png"/><Relationship Id="rId6" Type="http://schemas.openxmlformats.org/officeDocument/2006/relationships/image" Target="../media/image1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4.pn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8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1.pn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0.png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2.png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9.pn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7.pn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2.png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st.github.com/danielmoralesp/c243df04be1fdb74987e49f15837a63f" TargetMode="External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st.github.com/danielmoralesp/3a4793ae05b11da41bf2ab6d40c40c8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www.codecademy.com/articles/what-is-sqlite" TargetMode="External"/><Relationship Id="rId6" Type="http://schemas.openxmlformats.org/officeDocument/2006/relationships/hyperlink" Target="https://sqlitebrowser.org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st.github.com/danielmoralesp/e02c98fd5e907c7af0eacd5d3829fa51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st.github.com/danielmoralesp/a788d87ae54f8174364feefd244bc216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575" y="1813513"/>
            <a:ext cx="39624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Tablas: Filas y Columnas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tabla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puede tener cientos o millones de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filas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. A estas filas también se les llama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registros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1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0" name="Google Shape;850;p11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útil para cuando quieres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comparar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valores similares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8" name="Google Shape;858;p11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útil para cuando quieres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comparar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valores similares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tabla movies  podría contener dos películas con títulos similares “Se7ven” y “Seven”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1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6" name="Google Shape;866;p11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útil para cuando quieres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comparar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valores similares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tabla movies  podría contener dos películas con títulos similares “Se7ven” y “Seven”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podemos seleccionar todas las películas que empiezan con “Se” y terminan en “en” y tener un carácter en el medio?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1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74" name="Google Shape;874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900" y="1718325"/>
            <a:ext cx="54102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2" name="Google Shape;882;p11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operador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especial usado con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buscar un patrón específico en una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1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0" name="Google Shape;890;p11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operador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especial usado con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buscar un patrón específico en una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Se_en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representa un patrón con un carácter “comodín”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1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8" name="Google Shape;898;p11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operador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especial usado con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buscar un patrón específico en una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Se_en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representa un patrón con un carácter “comodín”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_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significa que puede sustituir cualquier caractér individual aquí sin dañar el patrón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06" name="Google Shape;906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750" y="2037300"/>
            <a:ext cx="47625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2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4" name="Google Shape;914;p12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Seleccione las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películas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id que tengan el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patrón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200 hasta 299 (hacerlo con LIKE, no con operadores &gt;, &gt;= u otros)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2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22" name="Google Shape;922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4738" y="1080375"/>
            <a:ext cx="5254513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Tablas: Filas y Columnas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tabla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puede tener cientos o millones de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filas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. A estas filas también se les llama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registros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tabla también puede tener muchas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columnas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y tienen un nombre descriptivo por ejemplo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age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y tienen un tipo de dato por ejemplo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INTEGER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2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0" name="Google Shape;930;p12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signo porcentaje </a:t>
            </a:r>
            <a:r>
              <a:rPr lang="es" sz="2400">
                <a:solidFill>
                  <a:schemeClr val="dk1"/>
                </a:solidFill>
                <a:highlight>
                  <a:srgbClr val="B7B7B7"/>
                </a:highlight>
                <a:latin typeface="Montserrat"/>
                <a:ea typeface="Montserrat"/>
                <a:cs typeface="Montserrat"/>
                <a:sym typeface="Montserrat"/>
              </a:rPr>
              <a:t>%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otro caracter “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comodín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que puede ser usado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LIKE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2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8" name="Google Shape;938;p12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signo porcentaje </a:t>
            </a:r>
            <a:r>
              <a:rPr lang="es" sz="2400">
                <a:solidFill>
                  <a:schemeClr val="dk1"/>
                </a:solidFill>
                <a:highlight>
                  <a:srgbClr val="B7B7B7"/>
                </a:highlight>
                <a:latin typeface="Montserrat"/>
                <a:ea typeface="Montserrat"/>
                <a:cs typeface="Montserrat"/>
                <a:sym typeface="Montserrat"/>
              </a:rPr>
              <a:t>%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otro caracter “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comodín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que puede ser usado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LIKE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9" name="Google Shape;939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900" y="2243475"/>
            <a:ext cx="54102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2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7" name="Google Shape;947;p12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%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comodín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hace match con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cero 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letras en el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patrón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2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5" name="Google Shape;955;p12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%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 comodín que hace match con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cero o 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letras en el patrón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A%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hace match con todas las películas que empiezan con el nombre 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2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63" name="Google Shape;963;p12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%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 comodín que hace match con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cero o 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letras en el patrón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A%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hace match con todas las películas que empiezan con el nombre 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%a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hace match con todas las películas con nombre que termina en “a”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2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1" name="Google Shape;971;p12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%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 comodín que hace match con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cero o 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letras en el patrón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A%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hace match con todas las películas que empiezan con el nombre 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%a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hace match con todas las películas con nombre que termina en “a”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También podemos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%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antes y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un patrón, como por ejemplo: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%man%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2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Like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79" name="Google Shape;979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25" y="1106975"/>
            <a:ext cx="8091559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2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7" name="Google Shape;987;p12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Seleccione las películas cuyo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empieza por la palabra “The”, cuidado porque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podrías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necesitar un espacio.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3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95" name="Google Shape;99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225" y="1067100"/>
            <a:ext cx="4955961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3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Between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3" name="Google Shape;1003;p13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operador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BETWEEN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usado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filtrar un set de resultados con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rango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dado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Tablas: Filas y Columnas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813" y="1306325"/>
            <a:ext cx="6308374" cy="32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3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Between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1" name="Google Shape;1011;p13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operador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BETWEEN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usado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filtrar un set de resultados con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rango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dado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Estos valores pueden ser números, texto o fechas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3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Between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9" name="Google Shape;1019;p13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operador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BETWEEN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usado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filtrar un set de resultados con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rango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dado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Estos valores pueden ser números, texto o fechas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ejemplo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BETWEEN ‘A’ AND ‘J’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; incluye nombre de la A a la J pero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excluyendo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3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Between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27" name="Google Shape;1027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800" y="978850"/>
            <a:ext cx="7498407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3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Between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35" name="Google Shape;1035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063" y="1048550"/>
            <a:ext cx="6911883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3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Between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3" name="Google Shape;1043;p13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BETWEEN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letras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excluyente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la segunda letra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3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Between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51" name="Google Shape;1051;p13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BETWEEN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letras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excluyente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la segunda letra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BETWEEN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números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incluyente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del segundo número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3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59" name="Google Shape;1059;p13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Algunas veces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podríamos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querer c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ombinar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múltiples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condiciones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una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cláusula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hacer el resultado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específico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útil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3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67" name="Google Shape;1067;p13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Algunas veces podríamos querer c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ombinar múltiples condiciones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una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hacer el resultado más específico y útil.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Una forma de hacer esto es con el operador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4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5" name="Google Shape;1075;p14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Algunas veces podríamos querer c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ombinar múltiples condiciones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una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hacer el resultado más específico y útil.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Una forma de hacer esto es con el operador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Ambas condiciones deben evaluar 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ser incluidas en el resultado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4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83" name="Google Shape;1083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513" y="1771500"/>
            <a:ext cx="70389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Tablas: Filas y Columnas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tabla es una colección de datos organizados en Filas y Columnas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4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91" name="Google Shape;1091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638" y="1048550"/>
            <a:ext cx="6484732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4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9" name="Google Shape;1099;p14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Seleccione las películas año este entre 1970 y 1979 y el rating sea mayor a 8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4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07" name="Google Shape;1107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725" y="1997450"/>
            <a:ext cx="592455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4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5" name="Google Shape;1115;p14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operador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usado para combinar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múltiples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condiciones en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pero estas son las diferencias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4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23" name="Google Shape;1123;p14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operador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usado para combinar múltiples condiciones en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pero estas son las diferencias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arroja resultado si todas las condiciones son true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arroja resultado si solo una de las condiciones es true.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4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31" name="Google Shape;1131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225" y="1691775"/>
            <a:ext cx="70675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4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39" name="Google Shape;1139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300" y="1053800"/>
            <a:ext cx="51054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4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47" name="Google Shape;114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325" y="978850"/>
            <a:ext cx="6405353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5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5" name="Google Shape;1155;p15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escribir condiciones usando ambos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5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3" name="Google Shape;1163;p15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escribir condiciones usando ambos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4" name="Google Shape;1164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613" y="2073025"/>
            <a:ext cx="6483875" cy="28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Tablas: Filas y Columnas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tabla es una colección de datos organizados en Filas y Columnas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Columna es un set de datos de un tipo particular: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age</a:t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5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Order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2" name="Google Shape;1172;p15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menudo necesitaremos listar los datos en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orden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particular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5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Order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0" name="Google Shape;1180;p15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menudo necesitaremos listar los datos en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orden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particular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hacerlo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alfabética o numéricamente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5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Order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8" name="Google Shape;1188;p15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menudo necesitaremos listar los datos en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orden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particular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hacerlo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alfabética o numéricamente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La cláusula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siempre va despues de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(si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está presente en la consulta)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5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Order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96" name="Google Shape;1196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100" y="1705050"/>
            <a:ext cx="52578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5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Order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04" name="Google Shape;1204;p15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ordenar en orden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descendente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ejemplo si queremos listar las mejores en rating ordenado de mayor a menor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5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Order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2" name="Google Shape;1212;p15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ordenar en orden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descendente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ejemplo si queremos listar las mejores en rating ordenado de mayor a menor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3" name="Google Shape;1213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63" y="2653900"/>
            <a:ext cx="60864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5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Order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21" name="Google Shape;1221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4700" y="1048550"/>
            <a:ext cx="6034590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5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9" name="Google Shape;1229;p15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Seleccione las películas por name y year y ordenelas por nombre de forma alfabetica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6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37" name="Google Shape;1237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2450" y="1040525"/>
            <a:ext cx="4592483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6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Order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5" name="Google Shape;1245;p16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aplicar ORDER BY 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múltiples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columnas?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Tablas: Filas y Columnas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tabla es una colección de datos organizados en Filas y Columnas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Columna es un set de datos de un tipo particular: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age</a:t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Fila es un registro único en la Tabla, por ejemplo: id =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name =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Justin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age =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22</a:t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6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Order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3" name="Google Shape;1253;p16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aplicar ORDER BY 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múltiples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columnas?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4" name="Google Shape;1254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225" y="2013000"/>
            <a:ext cx="687705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6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Limit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2" name="Google Shape;1262;p16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una clausula que te permite especificar el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número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máximo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filas que el resultado debe tener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" name="Google Shape;1267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6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Limit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0" name="Google Shape;1270;p16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una clausula que te permite especificar el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número máximo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filas que el resultado debe tener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 hace correr los queries más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rápido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6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Limit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8" name="Google Shape;1278;p16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una clausula que te permite especificar el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número máximo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filas que el resultado debe tener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 hace correr los queries más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rápido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cláusula siempre va al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los queries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6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Limit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6" name="Google Shape;1286;p16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una clausula que te permite especificar el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número máximo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filas que el resultado debe tener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 hace correr los queries más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rápido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cláusula siempre va al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los queries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está soportado en todas las bases de datos SQL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6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Limit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94" name="Google Shape;1294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313" y="1798075"/>
            <a:ext cx="490537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6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2" name="Google Shape;1302;p16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Escriba un query que retorne las 3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películas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alto rating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6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10" name="Google Shape;1310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51250"/>
            <a:ext cx="8839200" cy="1859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7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8" name="Google Shape;1318;p17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cláusula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CASE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nos permite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crear diferentes respuestas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(usualmente dentro de la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cláusula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7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6" name="Google Shape;1326;p17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CASE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nos permite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crear diferentes respuestas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(usualmente dentro de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la forma en que SQL maneja la lógica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if-else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Tablas: Filas y Columnas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tabla es una colección de datos organizados en Filas y Columnas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Columna es un set de datos de un tipo particular: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age</a:t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Fila es un registro único en la Tabla, por ejemplo: id =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name =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Justin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age =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22</a:t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Todos los datos almacenados en una base de datos relacional tienen un cierto tipo de dato: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INTEGER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TEXT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DATE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BOOLEAN</a:t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7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4" name="Google Shape;1334;p17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Supongamos que queremos condensar los ratings en 3 niveles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7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2" name="Google Shape;1342;p17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Supongamos que queremos condensar los ratings en 3 niveles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el rating es mayor 8 entonces fue “Fantástica”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el rating está por encima de 6 entonces fue “Pobremente recibida”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lo contrario “Evitar a toda costa”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7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0" name="Google Shape;1350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575" y="1585450"/>
            <a:ext cx="83248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7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8" name="Google Shape;1358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063" y="1048550"/>
            <a:ext cx="6175874" cy="39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7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66" name="Google Shape;1366;p17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Cada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testea una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nos da un string si la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true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7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4" name="Google Shape;1374;p17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Cada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testea una condición y 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nos da un string si la condición es true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ELSE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nos da un string si todas las condiciones anteriores son falsas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7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82" name="Google Shape;1382;p17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Cada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testea una condición y 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nos da un string si la condición es true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ELSE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nos da un string si todas las condiciones anteriores son falsas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CASE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debe terminar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7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90" name="Google Shape;1390;p179"/>
          <p:cNvSpPr txBox="1"/>
          <p:nvPr/>
        </p:nvSpPr>
        <p:spPr>
          <a:xfrm>
            <a:off x="227025" y="1034225"/>
            <a:ext cx="8664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el resultado probablemente deba hacer scroll a la derecha. Puedes renombrar el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la columna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8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98" name="Google Shape;1398;p180"/>
          <p:cNvSpPr txBox="1"/>
          <p:nvPr/>
        </p:nvSpPr>
        <p:spPr>
          <a:xfrm>
            <a:off x="227025" y="1034225"/>
            <a:ext cx="8664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el resultado probablemente deba hacer scroll a la derecha. Puedes renombrar el título de la columna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9" name="Google Shape;1399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38" y="2155550"/>
            <a:ext cx="833437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8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7" name="Google Shape;1407;p18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Seleccione la columna name y use la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cláusula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CASE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crear una segunda columna que es: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‘Chill’ si el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género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= ‘romance’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‘Chill’ si el género es = ‘comedy’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‘Intense’ si es cualquier otro género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Renombre todo el CASE a ‘Mood’ usando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0" y="159730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214400" y="201800"/>
            <a:ext cx="78318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Todas las Bases de Datos son 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Relacionales?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239700" y="1845625"/>
            <a:ext cx="86646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No, también pueden ser No-relacionales. Es llamada también como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NoSQL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8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15" name="Google Shape;1415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788" y="1048550"/>
            <a:ext cx="6134435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8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3" name="Google Shape;1423;p183"/>
          <p:cNvSpPr txBox="1"/>
          <p:nvPr/>
        </p:nvSpPr>
        <p:spPr>
          <a:xfrm>
            <a:off x="227025" y="1034225"/>
            <a:ext cx="8664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tipos de valores se pueden retornar en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8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Case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31" name="Google Shape;1431;p184"/>
          <p:cNvSpPr txBox="1"/>
          <p:nvPr/>
        </p:nvSpPr>
        <p:spPr>
          <a:xfrm>
            <a:off x="227025" y="1034225"/>
            <a:ext cx="8664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Qué tipos de valores se pueden retornar en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2" name="Google Shape;1432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839" y="1969550"/>
            <a:ext cx="6178324" cy="26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8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Quiz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40" name="Google Shape;1440;p185"/>
          <p:cNvSpPr txBox="1"/>
          <p:nvPr/>
        </p:nvSpPr>
        <p:spPr>
          <a:xfrm>
            <a:off x="227025" y="1034225"/>
            <a:ext cx="8664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 u="sng">
                <a:solidFill>
                  <a:schemeClr val="hlink"/>
                </a:solidFill>
                <a:hlinkClick r:id="rId5"/>
              </a:rPr>
              <a:t>https://quizizz.com/admin/quiz/5d0d1f62c10939001db7cbf5/queries-con-sql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8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Proyecto Parte 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48" name="Google Shape;1448;p18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 u="sng">
                <a:solidFill>
                  <a:schemeClr val="hlink"/>
                </a:solidFill>
                <a:hlinkClick r:id="rId5"/>
              </a:rPr>
              <a:t>https://gist.github.com/danielmoralesp/451a7eeafcda10e6d94c0ce2713f0dbf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8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Introducción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56" name="Google Shape;1456;p187"/>
          <p:cNvSpPr txBox="1"/>
          <p:nvPr/>
        </p:nvSpPr>
        <p:spPr>
          <a:xfrm>
            <a:off x="227025" y="1034225"/>
            <a:ext cx="86646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Hemos aprendido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escribir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consultas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la base de datos, ahora vamos a aprender a hacer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cálculos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usando SQL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8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Introducción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64" name="Google Shape;1464;p188"/>
          <p:cNvSpPr txBox="1"/>
          <p:nvPr/>
        </p:nvSpPr>
        <p:spPr>
          <a:xfrm>
            <a:off x="227025" y="1034225"/>
            <a:ext cx="86646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Hemos aprendido cómo escribir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consultas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la base de datos, ahora vamos a aprender a hacer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cálculos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usando SQL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corremos cálculos sobre múltiples filas de una tabla a eso lo llamamos “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Aggregates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o agregados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8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Count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2" name="Google Shape;1472;p189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COUNT()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la forma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rápida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calcular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cuántas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filas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hay en una tabla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9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Count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0" name="Google Shape;1480;p190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COUNT()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la forma más rápida de calcular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cuántas filas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hay en una tabla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COUNT()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una función que toma el nombre de una columna como argumento y cuenta el número de valores no-vacíos en esa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5" name="Google Shape;1485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9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Count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88" name="Google Shape;1488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075" y="1651900"/>
            <a:ext cx="56578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0" y="159730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214400" y="201800"/>
            <a:ext cx="78318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Todas las Bases de Datos son 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Relacionales?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239700" y="1845625"/>
            <a:ext cx="86646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No, también pueden ser No-relacionales. Es llamada también como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NoSQL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Tienen una estructura diferente. En relacionales estructuramos tablas por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el tipo de relaciones entre sí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, y las NoSQL mantienen toda la información en un solo sitio en forma de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llave-valor o documentos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9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Count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96" name="Google Shape;1496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925" y="2436050"/>
            <a:ext cx="34861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19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Count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4" name="Google Shape;1504;p193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COUNT()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incluye valores duplicados de una columna? SI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9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Count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2" name="Google Shape;1512;p194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COUNT()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incluye valores duplicados de una columna? SI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correr una consulta con valores no duplicados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9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Count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20" name="Google Shape;1520;p195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COUNT()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incluye valores duplicados de una columna? SI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correr una consulta con valores no duplicados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1" name="Google Shape;1521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3575" y="2993725"/>
            <a:ext cx="52768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9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Sum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29" name="Google Shape;1529;p196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SUM()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toma el nombre de una columna como argumento y retorna la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suma de todos los valores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esa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9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Sum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37" name="Google Shape;1537;p197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SUM()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una función que toma el nombre de una columna como argumento y retorna la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suma de todos los valores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esa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8" name="Google Shape;1538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3800" y="3038363"/>
            <a:ext cx="459105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Google Shape;154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9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Max / Min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46" name="Google Shape;1546;p198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funciones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MAX()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MIN()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valor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alto o mas bajo en la columna respectivamente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9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Max / Min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4" name="Google Shape;1554;p199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funciones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MAX()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MIN()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valor más alto o mas bajo en la columna respectivamente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MAX()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toma el nombre de la columna como argumento y retorna el valor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más alto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esa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Google Shape;155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20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Max / Min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62" name="Google Shape;1562;p200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funciones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MAX()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MIN()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valor más alto o mas bajo en la columna respectivamente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MAX()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toma el nombre de la columna como argumento y retorna el valor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más alto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esa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MIN()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trabaja igual pero de forma opuesta, retorna el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valor menor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20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Max / Min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70" name="Google Shape;1570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9300" y="2128838"/>
            <a:ext cx="45529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4038" y="3379713"/>
            <a:ext cx="549592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0" y="159730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214400" y="201800"/>
            <a:ext cx="78318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Todas las Bases de Datos son 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Relacionales?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239700" y="1845625"/>
            <a:ext cx="86646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Considere una base de datos de personas y sus suscripciones a una revista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Google Shape;1576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0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Max / Min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79" name="Google Shape;1579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1238" y="2249975"/>
            <a:ext cx="45815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0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Average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87" name="Google Shape;1587;p203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 usa la función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AVG()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calcular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rápidamente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valor promedio de una columna en particular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20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Average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95" name="Google Shape;1595;p204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 usa la función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AVG()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calcular rápidamente el valor promedio de una columna en particular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función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AVG()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toma el nombre de una columna como argumento y retorna el valor promedio de la columna dada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20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Average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03" name="Google Shape;1603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425" y="2157413"/>
            <a:ext cx="462915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20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Average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1" name="Google Shape;1611;p206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Cómo obtener el promedio de los valores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únicos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una columna?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20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Average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9" name="Google Shape;1619;p207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Cómo obtener el promedio de los valores únicos de una columna?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0" name="Google Shape;1620;p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350" y="2508375"/>
            <a:ext cx="58293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20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Round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28" name="Google Shape;1628;p208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defecto SQL trata de ser lo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preciso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posible sin redondear. Pero nosotros podemos hacer los resultados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fáciles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leer usando la función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ROUND()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20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Round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36" name="Google Shape;1636;p209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defecto SQL trata de ser lo más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preciso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posible sin redondear. Pero nosotros podemos hacer los resultados más fáciles de leer usando la función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ROUND()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ROUND()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toma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dos argumentos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dentro del paréntesis: el nombre de la columna y un integer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21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Round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44" name="Google Shape;1644;p210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defecto SQL trata de ser lo más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preciso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posible sin redondear. Pero nosotros podemos hacer los resultados más fáciles de leer usando la función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ROUND()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ROUND()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toma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dos argumentos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dentro del paréntesis: el nombre de la columna y un integer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integer funciona como el número de decimales que queremos en el resultado.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21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Round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52" name="Google Shape;1652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725" y="1160125"/>
            <a:ext cx="66865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Science</a:t>
            </a:r>
            <a:r>
              <a:rPr lang="es">
                <a:latin typeface="Montserrat SemiBold"/>
                <a:ea typeface="Montserrat SemiBold"/>
                <a:cs typeface="Montserrat SemiBold"/>
                <a:sym typeface="Montserrat SemiBold"/>
              </a:rPr>
              <a:t> Bootcamp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388537" y="2992651"/>
            <a:ext cx="8366925" cy="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990400" y="3123300"/>
            <a:ext cx="3309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 Medium"/>
                <a:ea typeface="Montserrat Medium"/>
                <a:cs typeface="Montserrat Medium"/>
                <a:sym typeface="Montserrat Medium"/>
              </a:rPr>
              <a:t>- MakeitReal.camp -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0" y="159730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214400" y="201800"/>
            <a:ext cx="78318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Todas las Bases de Datos son 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Relacionales?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239700" y="1845625"/>
            <a:ext cx="86646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Considere una base de datos de personas y sus suscripciones a una revista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Relacionales: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2 tablas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subscriptions</a:t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Google Shape;1657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21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Round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60" name="Google Shape;1660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713" y="1213300"/>
            <a:ext cx="68865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21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68" name="Google Shape;1668;p21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Redondear el promedio de los ratings a cero decimales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21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6" name="Google Shape;1676;p21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Redondear el promedio de los ratings a cero decimales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7" name="Google Shape;1677;p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000" y="2652938"/>
            <a:ext cx="58959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21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5" name="Google Shape;1685;p215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algún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momento vamos a necesitar calcular funciones agregadas para datos con </a:t>
            </a:r>
            <a:r>
              <a:rPr lang="es" sz="24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ciertas </a:t>
            </a:r>
            <a:r>
              <a:rPr lang="es" sz="24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endParaRPr sz="240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21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93" name="Google Shape;1693;p216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algún momento vamos a necesitar calcular funciones agregadas para datos con </a:t>
            </a:r>
            <a:r>
              <a:rPr lang="es" sz="24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ciertas características</a:t>
            </a:r>
            <a:endParaRPr sz="240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ejemplo, podríamos querer conocer la media de los IMDb ratings de todas las películas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por año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8" name="Google Shape;1698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21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01" name="Google Shape;1701;p217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algún momento vamos a necesitar calcular funciones agregadas para datos con </a:t>
            </a:r>
            <a:r>
              <a:rPr lang="es" sz="24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ciertas características</a:t>
            </a:r>
            <a:endParaRPr sz="240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ejemplo, podríamos querer conocer la media de los IMDb ratings de todas las películas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por año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Podríamos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hacer esto haciendo varias cláusulas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" name="Google Shape;1706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1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09" name="Google Shape;1709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900" y="1048550"/>
            <a:ext cx="5576211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21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17" name="Google Shape;1717;p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863" y="1093675"/>
            <a:ext cx="5568267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Google Shape;1722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22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25" name="Google Shape;1725;p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450" y="1040525"/>
            <a:ext cx="5549091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Google Shape;1730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22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3" name="Google Shape;1733;p221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Afortunadamente hay una mejor manera de hacer esto. Podemos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hacerlo en un solo paso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0" y="159730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214400" y="201800"/>
            <a:ext cx="78318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Todas las Bases de Datos son 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Relacionales?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239700" y="1845625"/>
            <a:ext cx="86646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Considere una base de datos de personas y sus suscripciones a una revista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Relacionales: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2 tablas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subscriptions</a:t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No-relacionales: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1 documento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con la información de la persona y sus suscripciones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22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1" name="Google Shape;1741;p222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Afortunadamente hay una mejor manera de hacer esto. Podemos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hacerlo en un solo paso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una cláusula en SQL usada con funciones agregadas. Es usada en colaboración  con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traer datos idénticos dentro de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grupos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Google Shape;1746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22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9" name="Google Shape;1749;p223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Afortunadamente hay una mejor manera de hacer esto. Podemos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hacerlo en un solo paso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una cláusula en SQL usada con funciones agregadas. Es usada en colaboración  con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traer datos idénticos dentro de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grupos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clausula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 despues de cualquier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pero antes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LIMIT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" name="Google Shape;1754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22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57" name="Google Shape;1757;p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963" y="1518975"/>
            <a:ext cx="66960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p22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65" name="Google Shape;1765;p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5387" y="1067100"/>
            <a:ext cx="3673218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22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73" name="Google Shape;1773;p226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 nos deja usar una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referencia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una columna en nuestro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nos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hará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vida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fácil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22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81" name="Google Shape;1781;p227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 nos deja usar una referencia a una columna en nuestro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nos hará la vida más fácil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es la primera columna seleccionada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es la segundo columna seleccionada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es la tercera columna seleccionada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así...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Google Shape;1786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22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89" name="Google Shape;1789;p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725" y="1651900"/>
            <a:ext cx="66865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4" name="Google Shape;1794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22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Group By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97" name="Google Shape;1797;p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050" y="1126475"/>
            <a:ext cx="3329899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Google Shape;1802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23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Having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5" name="Google Shape;1805;p230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Adicional al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SQL nos permite filtrar cuales grupos incluir y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cuáles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excluir.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Google Shape;1810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23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Having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13" name="Google Shape;1813;p231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Adicional al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SQL nos permite filtrar cuales grupos incluir y cuáles excluir.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ejemplo, imagine que queremos ver cuántas películas de diferentes géneros fueron producidas cada año, pero solo nos interesan los años y los géneros con al menos 10 películas.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Cláusulas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239700" y="1137400"/>
            <a:ext cx="86646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Cláusulas 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que la base de datos reconoce como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comando válido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Google Shape;1818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23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Having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1" name="Google Shape;1821;p232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Adicional al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SQL nos permite filtrar cuales grupos incluir y cuáles excluir.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ejemplo, imagine que queremos ver cuántas películas de diferentes géneros fueron producidas cada año, pero solo nos interesan los años y los géneros con al menos 10 películas.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este caso no podemos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porque no vamos a filtrar filas, vamos a filtrar grupos!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23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Having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9" name="Google Shape;1829;p233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Adicional al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SQL nos permite filtrar cuales grupos incluir y cuáles excluir.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ejemplo, imagine que queremos ver cuántas películas de diferentes géneros fueron producidas cada año, pero solo nos interesan los años y los géneros con al menos 3 películas.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este caso no podemos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porque no vamos a filtrar filas, vamos a filtrar grupos!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ello,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HAVING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muy similar 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solo que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HAVING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filtra grupos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filtra por filas.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23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Having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37" name="Google Shape;1837;p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963" y="1452525"/>
            <a:ext cx="66960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23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Having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45" name="Google Shape;1845;p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0000" y="978850"/>
            <a:ext cx="3923999" cy="39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23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Quiz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53" name="Google Shape;1853;p236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 u="sng">
                <a:solidFill>
                  <a:schemeClr val="hlink"/>
                </a:solidFill>
                <a:hlinkClick r:id="rId5"/>
              </a:rPr>
              <a:t>https://quizizz.com/admin/quiz/5d0e4503d9a7d7001b5decd5/aggregates-sql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23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Múltiples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1" name="Google Shape;1861;p237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Imaginemos que estamos trabajando en una revista donde los usuarios tienen diferentes tipos de suscripciones a diferentes productos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23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Múltiples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9" name="Google Shape;1869;p238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Imaginemos que estamos trabajando en una revista donde los usuarios tienen diferentes tipos de suscripciones a diferentes productos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 suscripciones podrían tener diferentes propiedades. cada usuario podría tener a su vez múltiple información asociada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23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Múltiples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77" name="Google Shape;1877;p239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Imaginemos que estamos trabajando en una revista donde los usuarios tienen diferentes tipos de suscripciones a diferentes productos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Diferentes suscripciones podrían tener diferentes propiedades. cada usuario podría tener a su vez múltiple información asociada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Crear las siguientes tablas y registros: </a:t>
            </a:r>
            <a:r>
              <a:rPr lang="es" sz="2400" u="sng">
                <a:solidFill>
                  <a:schemeClr val="hlink"/>
                </a:solidFill>
                <a:hlinkClick r:id="rId5"/>
              </a:rPr>
              <a:t>https://gist.github.com/danielmoralesp/7c79d373534011504adf5bd0180df418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24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Múltiples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85" name="Google Shape;1885;p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9638" y="1080400"/>
            <a:ext cx="2824723" cy="39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24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Múltiples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93" name="Google Shape;1893;p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225" y="1332925"/>
            <a:ext cx="690562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Cláusulas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239700" y="1137400"/>
            <a:ext cx="86646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Las Cláusulas 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que la base de datos reconoce como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comando válido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Las cláusulas siempre terminan con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2400"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Google Shape;1898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24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Múltiples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01" name="Google Shape;1901;p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263" y="1226600"/>
            <a:ext cx="64674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" name="Google Shape;1906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24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Múltiples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9" name="Google Shape;1909;p243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solo miramos la tabla orders, nos podemos decir lo que realmente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está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pasando en cada orden. pero si nos referimos a las otras tablas, podemos tener una imagen completa.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24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Múltiples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7" name="Google Shape;1917;p244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solo miramos la tabla orders, nos podemos decirl lo que realmente está pasando en cada orden. pero si nos referimos a las otras tablas, podemos tenemos una imagen completa.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orden con id = 2, a qué consumidor pertenece? y cual es el nombre de ese consumidor?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" name="Google Shape;192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24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Múltiples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5" name="Google Shape;1925;p245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solo miramos la tabla orders, nos podemos decir lo que realmente está pasando en cada orden. pero si nos referimos a las otras tablas, podemos tenemos una imagen completa.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orden con id = 2, a qué consumidor pertenece? y cual es el nombre de ese consumidor?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esto lo llamamos “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" name="Google Shape;1930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24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33" name="Google Shape;1933;p246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SQL combinamos tablas con una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secuencia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llamada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24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1" name="Google Shape;1941;p247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SQL combinamos tablas con una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secuencia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llamada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queremos combinar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podemos hacer algo como: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Google Shape;194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24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9" name="Google Shape;1949;p248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SQL combinamos tablas con una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secuencia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llamada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queremos combinar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podemos hacer algo como: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0" name="Google Shape;1950;p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00" y="2839538"/>
            <a:ext cx="79533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" name="Google Shape;195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24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58" name="Google Shape;1958;p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488" y="978850"/>
            <a:ext cx="6427017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3" name="Google Shape;1963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25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66" name="Google Shape;1966;p250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primera línea selecciona todas las columnas de las tablas combinadas. Si solo queremos algunas, debemos especificarlas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7" name="Google Shape;1967;p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0" y="1104050"/>
            <a:ext cx="79629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" name="Google Shape;1972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25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5" name="Google Shape;1975;p251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segunda línea especifica la primera tabla en la que queremos hacer la consulta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6" name="Google Shape;1976;p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75" y="1094525"/>
            <a:ext cx="797242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Cláusulas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13" y="1173425"/>
            <a:ext cx="81819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25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4" name="Google Shape;1984;p252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tercera línea usa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decir que quiere combinar la información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5" name="Google Shape;1985;p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0" y="1200000"/>
            <a:ext cx="79629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" name="Google Shape;199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p25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3" name="Google Shape;1993;p253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cuarta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línea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dos dice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combinar las dos tablas. Queremos hacer match entre 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4" name="Google Shape;1994;p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00" y="1113575"/>
            <a:ext cx="79533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Google Shape;1999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25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2" name="Google Shape;2002;p254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Debido a que los nombres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podrían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repetidos en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múltiples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tablas, usamos la sintaxis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table_name.column_name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asegurarnos una consulta sin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ambigüedades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25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0" name="Google Shape;2010;p255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Debido a que los nombres podrían estar repetidos en múltiples tablas, usamos la sintaxis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table_name.column_name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asegurarnos una consulta sin ambigüedades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usarla en ON o en SELECT esta sintaxis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25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8" name="Google Shape;2018;p256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Ahora en vez de seleccionar todas las columnas (*)  vamos a seleccionar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customer_name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25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6" name="Google Shape;2026;p257"/>
          <p:cNvSpPr txBox="1"/>
          <p:nvPr/>
        </p:nvSpPr>
        <p:spPr>
          <a:xfrm>
            <a:off x="227025" y="1034225"/>
            <a:ext cx="86646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Ahora en vez de seleccionar todas las columnas (*)  vamos a seleccionar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customer_name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7" name="Google Shape;2027;p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0" y="2755488"/>
            <a:ext cx="79629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25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Combinando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35" name="Google Shape;2035;p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650" y="1048550"/>
            <a:ext cx="7130709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25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multiple_tables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43" name="Google Shape;2043;p25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Haga un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entre la tabla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seleccione todas las columnas.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Asegúrese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hacer 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la columna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subscription_id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Repita el query anterior, pero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añade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 segundo query que seleccione solo las filas del JOIN donde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description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igual a “Fasion Magazine”.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26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multiple_tables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1" name="Google Shape;2051;p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0" y="1372775"/>
            <a:ext cx="79629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Google Shape;2056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26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multiple_tables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9" name="Google Shape;2059;p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200" y="1048550"/>
            <a:ext cx="8331591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Cláusulas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13" y="1160125"/>
            <a:ext cx="81819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26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multiple_tables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67" name="Google Shape;2067;p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38" y="1279775"/>
            <a:ext cx="793432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26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multiple_tables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75" name="Google Shape;2075;p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3425"/>
            <a:ext cx="8839200" cy="34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26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Inner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3" name="Google Shape;2083;p26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Imaginemos que nuestra tabla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está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desactualizada, y no tiene ninguna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acerca del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11. Si este consumidor tiene una orden en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pasa con la tablas cuando se juntan?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26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Inner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1" name="Google Shape;2091;p26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Imaginemos que nuestra tabla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está desactualizada, y no tiene ninguna información acerca del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11. Si este consumidor tiene una orden en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qué pasa con la tablas cuando se juntan?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corremos un simple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(tambien llamado inner join) nuestro resultado solo incluye filas que hacen match con nuestra condición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ON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6" name="Google Shape;2096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26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Inner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99" name="Google Shape;2099;p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000" y="1048550"/>
            <a:ext cx="5668000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" name="Google Shape;2104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26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</a:t>
            </a: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07" name="Google Shape;2107;p26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 pasa si queremos combinar dos tablas y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mantener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algunas filas que no hacen match?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Google Shape;2112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26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15" name="Google Shape;2115;p26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 pasa si queremos combinar dos tablas y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mantener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algunas filas que no hacen match?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Eso lo podemos hacer con un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LEFT 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Un left join mantendrá todas las filas de la primera tabla,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sin importar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 no hacen match con la segunda tabla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Google Shape;2120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26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23" name="Google Shape;2123;p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000" y="1048550"/>
            <a:ext cx="5668000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Google Shape;2128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27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31" name="Google Shape;2131;p27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animación representa una operación en la tabla producida por el siguiente comando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27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39" name="Google Shape;2139;p271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primera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línea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selecciona todas las columnas de ambas tablas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0" name="Google Shape;2140;p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588" y="1067100"/>
            <a:ext cx="7254831" cy="20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Cláusulas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1186700"/>
            <a:ext cx="81915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Google Shape;2145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27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48" name="Google Shape;2148;p272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segunda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línea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selecciona 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table_1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(la tabla de la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izquierda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“left table”)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9" name="Google Shape;2149;p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63" y="1067100"/>
            <a:ext cx="7180465" cy="20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27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7" name="Google Shape;2157;p273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tercera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línea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corre un LEFT JOIN en la tabla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table_2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(la tabla de la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derecha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“right table”)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8" name="Google Shape;2158;p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588" y="1067100"/>
            <a:ext cx="7254831" cy="20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5" name="Google Shape;2165;p27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66" name="Google Shape;2166;p274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cuarta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línea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 dice a SQL como correr el join (buscando los valores que hacen match en la columna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c2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7" name="Google Shape;2167;p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250" y="1067100"/>
            <a:ext cx="7349498" cy="20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Google Shape;2172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27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75" name="Google Shape;2175;p27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deberíamos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INNER JOIN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vez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LEFT 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0" name="Google Shape;2180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27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83" name="Google Shape;2183;p27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deberíamos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INNER JOIN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vez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LEFT 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Depende de cómo queremos seleccionar los datos combinados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Google Shape;2188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27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91" name="Google Shape;2191;p27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deberíamos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INNER JOIN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vez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LEFT 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Depende de cómo queremos seleccionar los datos combinados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Generalmente usamos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INNER 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cuando queremos seleccionar solo las filas que hacen match con la condición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ON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6" name="Google Shape;2196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27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Left Joins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99" name="Google Shape;2199;p27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deberíamos usar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INNER JOIN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vez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LEFT 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Depende de cómo queremos seleccionar los datos combinados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Generalmente usamos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INNER 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cuando queremos seleccionar solo las filas que hacen match con la condición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ON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Usamos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LEFT 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cuando queremos cada fila de la primera tabla, sin importar si hace match con la segunda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Google Shape;2204;p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27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</a:t>
            </a: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Foreign</a:t>
            </a: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07" name="Google Shape;2207;p27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nuestras tres tablas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cada una tiene una columna que identifica cada fila de la tabla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p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28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5" name="Google Shape;2215;p28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nuestras tres tablas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cada una tiene una columna que identifica cada fila de la tabla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28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3" name="Google Shape;2223;p28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nuestras tres tablas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cada una tiene una columna que identifica cada fila de la tabla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Estas columnas son llamadas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Primary Key 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Cláusulas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239700" y="1137400"/>
            <a:ext cx="86646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La estructura de las 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cláusulas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puede variar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Google Shape;2228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28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1" name="Google Shape;2231;p28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primary Keys tienen unos requerimientos: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Ningún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valor puede ser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Cada valor debe ser único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Una tabla no puede tener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una columna Primary Key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Google Shape;2236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p28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9" name="Google Shape;2239;p28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Re-examinemos la tabla orders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0" name="Google Shape;2240;p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63" y="1658450"/>
            <a:ext cx="441007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5" name="Google Shape;2245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7" name="Google Shape;2247;p28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8" name="Google Shape;2248;p28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Re-examinemos la tabla orders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 que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ambos aparecen en esta tabla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9" name="Google Shape;2249;p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63" y="1658450"/>
            <a:ext cx="441007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6" name="Google Shape;2256;p28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7" name="Google Shape;2257;p28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Re-examinemos la tabla orders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 que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subscription_id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ambos aparecen en esta tabla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una llave primaria de una tabla aparece en una tabla diferente, eso es llamado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una llave foránea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8" name="Google Shape;2258;p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63" y="1658450"/>
            <a:ext cx="441007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Google Shape;2263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28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6" name="Google Shape;2266;p28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este caso tienen un nombre descriptivo, pero normalmente son llamadas solo como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1" name="Google Shape;2271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28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4" name="Google Shape;2274;p28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este caso tienen un nombre descriptivo, pero normalmente son llamadas solo como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tipos más comunes de joins juntaran una llave foránea de una tabla con la llave primaria de otra tabla.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9" name="Google Shape;2279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28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2" name="Google Shape;2282;p28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este caso tienen un nombre descriptivo, pero normalmente son llamadas solo como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tipos más comunes de joins juntaran una llave foránea de una tabla con la llave primaria de otra tabla.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ejemplo, cuando hacemos join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juntamos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customer_id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la cual es una llave foránea en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orders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la llave primaria en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7" name="Google Shape;2287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28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Primary Key vs Foreign Key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90" name="Google Shape;2290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33550"/>
            <a:ext cx="8839200" cy="380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Google Shape;2295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29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Quiz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98" name="Google Shape;2298;p29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 u="sng">
                <a:solidFill>
                  <a:schemeClr val="hlink"/>
                </a:solidFill>
                <a:hlinkClick r:id="rId5"/>
              </a:rPr>
              <a:t>https://quizizz.com/admin/quiz/5d0e9dcad9a7d7001b5e6203/multiple-tables-sql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29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Proyecto Parte II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6" name="Google Shape;2306;p29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 u="sng">
                <a:solidFill>
                  <a:schemeClr val="hlink"/>
                </a:solidFill>
                <a:hlinkClick r:id="rId5"/>
              </a:rPr>
              <a:t>https://gist.github.com/danielmoralesp/142a7b00e8376e73174490328c819e44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Cláusulas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239700" y="1137400"/>
            <a:ext cx="86646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La estructura de las cláusulas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puede variar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El número de líneas no importa. Una cláusula puede estar escrita en una línea o en múltiples líneas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si eso lo hace más fácil de leer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Google Shape;2311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29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Taller SQL 1 - queries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14" name="Google Shape;2314;p29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https://gist.github.com/danielmoralesp/d3b1e15cb9ece6ff6f7dab552ec543f3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Google Shape;2319;p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29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Taller SQL 2 - aggregates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22" name="Google Shape;2322;p29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Taller: </a:t>
            </a:r>
            <a:r>
              <a:rPr lang="e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https://gist.github.com/danielmoralesp/57f290313485c6ea3e85b6bf67fdd124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7" name="Google Shape;2327;p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p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p29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Cross Join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0" name="Google Shape;2330;p29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Hasta ahora nos hemos enfocado en las filas que hacen match y tienen información en común.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5" name="Google Shape;2335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7" name="Google Shape;2337;p29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Cross Join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38" name="Google Shape;2338;p29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Hasta ahora nos hemos enfocado en las filas que hacen match y tienen información en común.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Algunas veces necesitaremos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combinar todas las filas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una tabla con todas las filas de otra tabla.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3" name="Google Shape;234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29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Cross Join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46" name="Google Shape;2346;p29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Hasta ahora nos hemos enfocado en las filas que hacen match y tienen información en común.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Algunas veces necesitaremos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combinar todas las filas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una tabla con todas las filas de otra tabla.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ejemplo si tenemos una tabla shirts y una tabla pants, podriamos querer conocer todas las combinaciones posibles para crear diferentes outfits.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1" name="Google Shape;2351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29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</a:t>
            </a: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 Join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54" name="Google Shape;2354;p297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primeras dos líneas seleccionan las columnas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shirt_color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pants_color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5" name="Google Shape;2355;p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525" y="1067100"/>
            <a:ext cx="7276954" cy="20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" name="Google Shape;2360;p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29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</a:t>
            </a: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 Join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63" name="Google Shape;2363;p298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tercera fila trae los datos de la tabla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shirts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4" name="Google Shape;2364;p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813" y="1067100"/>
            <a:ext cx="7294384" cy="20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9" name="Google Shape;2369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29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</a:t>
            </a: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 Join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72" name="Google Shape;2372;p299"/>
          <p:cNvSpPr txBox="1"/>
          <p:nvPr/>
        </p:nvSpPr>
        <p:spPr>
          <a:xfrm>
            <a:off x="239700" y="3293650"/>
            <a:ext cx="86646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cuarta línea corre el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CROSS JOIN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pants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3" name="Google Shape;2373;p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875" y="1133550"/>
            <a:ext cx="7242239" cy="20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8" name="Google Shape;2378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30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Cross Join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1" name="Google Shape;2381;p30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 que el cross join no requiere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No estamos realmente juntando ninguna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6" name="Google Shape;2386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p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p30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Cross Join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9" name="Google Shape;2389;p30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 que el cross join no requiere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No estamos realmente juntando ninguna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0" name="Google Shape;2390;p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1400" y="3973925"/>
            <a:ext cx="48958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p3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5025" y="2507075"/>
            <a:ext cx="49339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SQL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8" name="Google Shape;278;p4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Structured Query language es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lenguaje de programación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diseñado para manejar datos guardados en una base de datos relacional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" name="Google Shape;2396;p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p30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Union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9" name="Google Shape;2399;p30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Algunas veces solo vamos a querer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poner un set de datos encima de otro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El operador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UNION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nos permite hacer eso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5" name="Google Shape;2405;p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30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Union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07" name="Google Shape;2407;p30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Algunas veces solo vamos a querer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poner un set de datos encima de otro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El operador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UNION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nos permite hacer eso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Supongamos que tenemos las siguientes dos tablas en la base de datos: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Google Shape;2412;p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30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Union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15" name="Google Shape;2415;p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250" y="1293050"/>
            <a:ext cx="36195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0" name="Google Shape;2420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p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30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Union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23" name="Google Shape;2423;p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0175" y="1585425"/>
            <a:ext cx="63436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8" name="Google Shape;2428;p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p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30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Union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31" name="Google Shape;2431;p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400" y="2103750"/>
            <a:ext cx="3505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Google Shape;2436;p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Google Shape;2437;p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8" name="Google Shape;2438;p30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Union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39" name="Google Shape;2439;p30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 tiene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reglas estrictas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agregar datos de esta manera: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4" name="Google Shape;2444;p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30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Union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47" name="Google Shape;2447;p30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 tiene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reglas estrictas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agregar datos de esta manera: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tablas deben tener el mismo número de columnas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30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Union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55" name="Google Shape;2455;p30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 tiene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reglas estrictas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agregar datos de esta manera: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tablas deben tener el mismo número de columnas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columnas deben tener el mismo tipo de datos y en el mismo de la primera tabla.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2" name="Google Shape;2462;p31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3" name="Google Shape;2463;p31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veces necesitaremos combinar dos tablas pero una tabla es el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resultado de otro cálculo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Google Shape;2468;p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31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71" name="Google Shape;2471;p31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veces necesitaremos combinar dos tablas pero una tabla es el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resultado de otro cálculo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Supongamos que el departamento de marketing podría querer saber más acerca de nuestros consumidores y a cuantos magazines se ha suscrito cada consumidor. Podemos hacer esto con la tabla orders.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test.db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Temas Del Bootcamp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Extracción de Datos con SQL 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(Mayo 11, 13, 15, 18, 20)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Programación Básica con Python </a:t>
            </a:r>
            <a:r>
              <a:rPr b="1" lang="e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(Mayo 22, 27, 29 - Junio 1, 3)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Numpy, una librería de python para trabajar listas y estadística </a:t>
            </a:r>
            <a:r>
              <a:rPr b="1" lang="e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(Junio 5, 8, 10, 12, 17)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Análisis de Datos usando Pandas, una librería de Python </a:t>
            </a:r>
            <a:r>
              <a:rPr b="1" lang="e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(Junio 19, 24, 26 - Julio 1, 3, 6, 8, 10, 13, 15 )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Visualización de Datos usando Matplotlib, una </a:t>
            </a:r>
            <a:r>
              <a:rPr lang="e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librería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de Python </a:t>
            </a:r>
            <a:r>
              <a:rPr b="1" lang="e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(Julio 17, 22, 24, 27, 29)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Machine Learning usando scikit-learn, una </a:t>
            </a:r>
            <a:r>
              <a:rPr lang="e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librería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de Python </a:t>
            </a:r>
            <a:r>
              <a:rPr b="1" lang="e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(Julio 31 - Agosto 3, 5, 10, 12, 14, 19, 21, 24, 26, 28, 31 - Septiembre 2, 4, 7)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b="1" lang="e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= 45 Dias * 3 Horas = 135H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SQL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6" name="Google Shape;286;p4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Structured Query language es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lenguaje de programación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diseñado para manejar datos guardados en una base de datos relacional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Como se usa SQL en Data Science?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6" name="Google Shape;2476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31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79" name="Google Shape;2479;p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25" y="1625300"/>
            <a:ext cx="82105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4" name="Google Shape;2484;p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6" name="Google Shape;2486;p31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487" name="Google Shape;2487;p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275" y="1106975"/>
            <a:ext cx="7621441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2" name="Google Shape;2492;p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Google Shape;2493;p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31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5" name="Google Shape;2495;p31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query esta bien, pero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no es muy útil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el departamento de marketing, ellos probablemente quieren conocer el nombre del consumidor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" name="Google Shape;2500;p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1" name="Google Shape;2501;p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31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3" name="Google Shape;2503;p31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query esta bien, pero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no es muy útil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el departamento de marketing, ellos probablemente quieren conocer el nombre del consumidor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este caso deberíamos juntar este resultado anterior con la tabla customers.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" name="Google Shape;2508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p31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1" name="Google Shape;2511;p31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Este query esta bien, pero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no es muy útil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el departamento de marketing, ellos probablemente quieren conocer el nombre del consumidor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este caso deberíamos juntar este resultado anterior con la tabla customers.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hacer eso con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WITH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6" name="Google Shape;2516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31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19" name="Google Shape;2519;p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325" y="1048550"/>
            <a:ext cx="6219348" cy="39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4" name="Google Shape;2524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31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27" name="Google Shape;2527;p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563" y="1048550"/>
            <a:ext cx="6228873" cy="39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2" name="Google Shape;2532;p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31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5" name="Google Shape;2535;p31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cláusula WITH nos permite correr un query separado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0" name="Google Shape;2540;p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Google Shape;2542;p32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3" name="Google Shape;2543;p32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cláusula WITH nos permite correr un query separado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previuos_results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el alias que usaremos para referenciar desde el query dentro de la cláusula WITH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8" name="Google Shape;2548;p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32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With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1" name="Google Shape;2551;p32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cláusula WITH nos permite correr un query separado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previuos_results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el alias que usaremos para referenciar desde el query dentro de la cláusula WITH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 crea una tabla temporal, y podemos hacer lo que queramos con ella, como juntarla con otra tabla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SQL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4" name="Google Shape;294;p4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Structured Query language es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lenguaje de programación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diseñado para manejar datos guardados en una base de datos relacional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Como se usa SQL en Data Science?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Dentro de los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procesos de Data Science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existe una aproximación estructurada para correr experimentos con datos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6" name="Google Shape;2556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8" name="Google Shape;2558;p32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multiple_tables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9" name="Google Shape;2559;p32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Ponga todo el código anterior en la cláusula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WITH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dentro del paréntesis y dele el nombre de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previous_query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Junte la tabla temporal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previous_query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la tabla customers y seleccione las siguientes columnas: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customers.customer_name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previous_query.subscriptions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4" name="Google Shape;2564;p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32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multiple_tables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67" name="Google Shape;2567;p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825" y="1115475"/>
            <a:ext cx="6758350" cy="39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2" name="Google Shape;2572;p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4" name="Google Shape;2574;p32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Taller SQL 3 - multiples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5" name="Google Shape;2575;p32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Taller: </a:t>
            </a:r>
            <a:r>
              <a:rPr lang="e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https://gist.github.com/danielmoralesp/c243df04be1fdb74987e49f15837a63f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" name="Google Shape;2580;p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32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Taller SQL 4 - 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3" name="Google Shape;2583;p32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Taller: </a:t>
            </a:r>
            <a:r>
              <a:rPr lang="e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https://gist.github.com/danielmoralesp/3a4793ae05b11da41bf2ab6d40c40c8f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SQL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Structured Query language es un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lenguaje de programación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diseñado para manejar datos guardados en una base de datos relacional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Como se usa SQL en Data Science?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Dentro de los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procesos de Data Science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existe una aproximación estructurada para correr experimentos con datos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Pasos: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Obtener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datos,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limpiar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organizar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los datos y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explorar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los datos. SQL permite seguir estos pasos.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SQL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SQLite3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es el gestor de bases de datos que usaremos: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buscar: how to install sqlite3 in xxxx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 u="sng">
                <a:solidFill>
                  <a:schemeClr val="hlink"/>
                </a:solidFill>
                <a:hlinkClick r:id="rId5"/>
              </a:rPr>
              <a:t>https://www.codecademy.com/articles/what-is-sqlite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db-browser: </a:t>
            </a:r>
            <a:r>
              <a:rPr lang="es" sz="2400" u="sng">
                <a:solidFill>
                  <a:schemeClr val="hlink"/>
                </a:solidFill>
                <a:hlinkClick r:id="rId6"/>
              </a:rPr>
              <a:t>https://sqlitebrowser.org/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instalar vía línea de comandos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probar si está instalado: </a:t>
            </a:r>
            <a:r>
              <a:rPr lang="es" sz="2400"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sqlite3 --version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Montserrat"/>
              <a:buChar char="○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obra!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Create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38" y="1933575"/>
            <a:ext cx="869632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Create Table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363" y="1651900"/>
            <a:ext cx="63912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Consultar Tablas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313" y="2316425"/>
            <a:ext cx="338137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Insert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03150"/>
            <a:ext cx="8839201" cy="84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0" name="Google Shape;350;p5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Insertar otras 3 celebridades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Insert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8" name="Google Shape;35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39225"/>
            <a:ext cx="8839201" cy="835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426898"/>
            <a:ext cx="8839199" cy="165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 Analista de datos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Resuelve problemas dependiendo del contexto o campo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Negocios: descubrir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tendencias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en los datos, elegir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cursos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de acción y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estrategias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Insert (Forma Corta)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1106975"/>
            <a:ext cx="81915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Insert (Forma Corta)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5" name="Google Shape;37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25" y="1128300"/>
            <a:ext cx="821055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Select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3" name="Google Shape;38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913" y="1837950"/>
            <a:ext cx="67341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Select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1" name="Google Shape;39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825" y="1877825"/>
            <a:ext cx="661035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Select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9" name="Google Shape;3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50" y="2050625"/>
            <a:ext cx="62865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Alter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7" name="Google Shape;40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575" y="2128838"/>
            <a:ext cx="83248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Alter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15" name="Google Shape;41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850" y="1917700"/>
            <a:ext cx="62103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Update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23" name="Google Shape;42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49975"/>
            <a:ext cx="8839201" cy="115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Update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31" name="Google Shape;43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850" y="1625300"/>
            <a:ext cx="69723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Alter vs Update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Alter: 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Esta 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cláusula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es usada para modificar las columnas: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añadir, remover o editar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 Analista de datos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Resuelve problemas dependiendo del contexto o campo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Negocios: descubrir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tendencias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en los datos, elegir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cursos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de acción y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estrategias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E-commerce: que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publicidad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mostrar que tenga mayor tasa de conversión, basado en hábitos y preferencias del usuario.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Alter vs Update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7" name="Google Shape;447;p6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Alter: 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Esta cláusula es usada para modificar las columnas: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añadir, remover o editar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Update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: esta cláusula es usada para modificar las filas, pero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solo para editarlas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. No se usa para removerlas o añadir nuevos.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Delete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55" name="Google Shape;45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25" y="2343025"/>
            <a:ext cx="79057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Delete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63" name="Google Shape;46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475" y="2515800"/>
            <a:ext cx="687705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1" name="Google Shape;471;p6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Añaden información acerca de cómo una columna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puede ser usada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9" name="Google Shape;479;p6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Añaden información acerca de cómo una columna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puede ser usada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invocadas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después de especificar el tipo de dato de una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7" name="Google Shape;487;p6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Añaden información acerca de cómo una columna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puede ser usada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invocadas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después de especificar el tipo de dato de una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Pueden ser usadas para decirle a la base de datos que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rechace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inserción de un dato que no se adhiere a cierta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restricción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5" name="Google Shape;495;p6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Añaden información acerca de cómo una columna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puede ser usada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invocadas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después de especificar el tipo de dato de una columna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Pueden ser usadas para decirle a la base de datos que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rechace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inserción de un dato que no se adhiere a cierta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restricción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Proveen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fiabilidad y consistencia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a los datos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Razones de los </a:t>
            </a: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3" name="Google Shape;503;p6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Prevenir datos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inválidos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esto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causaría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problemas y resultados inesperados en los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cálculos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Razones de los 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1" name="Google Shape;511;p7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Prevenir datos inválidos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esto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causaría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problemas y resultados inesperados en los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cálculos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Prevenir datos nulos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es dado por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que puede ser asignado 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hacer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cálculos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Razones de los 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9" name="Google Shape;519;p7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Prevenir datos inválidos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esto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causaría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problemas y resultados inesperados en los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cálculos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Prevenir datos nulos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es dado por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que puede ser asignado 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hacer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cálculos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Datos únicos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usualmente para los id’s, por ejemplo con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Un Analista de datos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Resuelve problemas dependiendo del contexto o campo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Negocios: descubrir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tendencias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en los datos, elegir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cursos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de acción y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estrategias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E-commerce: que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publicidad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mostrar que tenga mayor tasa de conversión, basado en hábitos y preferencias del usuario.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Real Estate: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determinar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el precio de propiedad raíz a 5 o 10 años, basado en datos y tendencias.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7" name="Google Shape;527;p7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para columnas que serán usadas con un identificador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único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5" name="Google Shape;535;p7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para columnas que serán usadas con un identificador único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UNIQUE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deben tener un valor único cada registro. Es similar a PRIMARY KEY excepto que una tabla puede tener muchas y diferentes columnas únicas.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3" name="Google Shape;543;p7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para columnas que serán usadas con un identificador único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UNIQUE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deben tener un valor único cada registro. Es similar a PRIMARY KEY excepto que una tabla puede tener muchas y diferentes columnas únicas.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NOT NULL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las columnas deben tener un valor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1" name="Google Shape;551;p7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para columnas que serán usadas con un identificador único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UNIQUE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deben tener un valor único cada registro. Es similar a PRIMARY KEY excepto que una tabla puede tener muchas y diferentes columnas únicas.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NOT NULL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las columnas deben tener un valor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DEFAULT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columna puede tener valores asumidos previamente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Constraints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59" name="Google Shape;55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3" y="1798100"/>
            <a:ext cx="84867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7" name="Google Shape;567;p7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 u="sng">
                <a:solidFill>
                  <a:schemeClr val="hlink"/>
                </a:solidFill>
                <a:hlinkClick r:id="rId5"/>
              </a:rPr>
              <a:t>https://gist.github.com/danielmoralesp/e02c98fd5e907c7af0eacd5d3829fa51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Escribiendo Queries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5" name="Google Shape;575;p7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query o consulta 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traer información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guardada en la base de datos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Escribiendo Queries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3" name="Google Shape;583;p7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query o consulta es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traer información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guardada en la base de datos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queries nos permiten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comunicarnos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la base de datos haciendo preguntas y obteniendo resultados relevantes a estas preguntas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Select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91" name="Google Shape;59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975" y="2210100"/>
            <a:ext cx="57340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99" name="Google Shape;59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13" y="1120275"/>
            <a:ext cx="81819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Base de Datos Relacional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base de datos es un set de datos guardado en un computador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7" name="Google Shape;607;p8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es una palabra reservada que permite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renombrar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una columna o tabla usando un alias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5" name="Google Shape;615;p8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es una palabra reservada que permite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renombrar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una columna o tabla usando un alias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nuevo nombre puede ser lo que usted desee y debe estar en comillas simples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3" name="Google Shape;623;p84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es una palabra reservada que permite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renombrar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una columna o tabla usando un alias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nuevo nombre puede ser lo que usted desee y debe estar en comillas simples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No es necesario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crear un Alias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1" name="Google Shape;631;p85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es una palabra reservada que permite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renombrar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una columna o tabla usando un alias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nuevo nombre puede ser lo que usted desee y debe estar en comillas simples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No es necesario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crear un Alias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Cuando se usa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las columnas como tal no son renombradas en la tabla, el Alias solo aparecerá en el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resultado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9" name="Google Shape;63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438" y="2289825"/>
            <a:ext cx="747712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7" name="Google Shape;647;p8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crear un alias 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múltiples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columnas en un solo query?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As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5" name="Google Shape;655;p8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crear un alias a múltiples columnas en un solo query?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6" name="Google Shape;65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75" y="2471063"/>
            <a:ext cx="82010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Distinct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4" name="Google Shape;664;p8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Sirve para consultar los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distintos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valores de una columna en particular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Distinct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2" name="Google Shape;672;p9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Sirve para consultar los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distintos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valores de una columna en particular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usado para retornar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valores únicos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la respuesta.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Distinct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0" name="Google Shape;680;p9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Sirve para consultar los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distintos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valores de una columna en particular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usado para retornar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valores únicos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la respuesta.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Filtra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todos los valores duplicados en las columnas especificadas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Base de Datos Relacional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base de datos es un set de datos guardado en un computador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base de datos relacional es un tipo de base de datos que usa una estructura que nos permite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identificar y acceder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a los datos en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relación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a otro set de datos dentro de la base de datos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Distinct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8" name="Google Shape;688;p9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Sirve para consultar los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distintos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valores de una columna en particular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usado para retornar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valores únicos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la respuesta.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Filtra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todos los valores duplicados en las columnas especificadas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Filtrar resultados es un skill importante en SQL. Es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fácil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ver valores los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únicos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9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Distinct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96" name="Google Shape;69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900" y="1279725"/>
            <a:ext cx="49625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Distinct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04" name="Google Shape;70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900" y="1279725"/>
            <a:ext cx="496252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8400" y="2978725"/>
            <a:ext cx="38195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9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Distinct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13" name="Google Shape;71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138" y="1232338"/>
            <a:ext cx="49720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9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Distinct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21" name="Google Shape;72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138" y="1232338"/>
            <a:ext cx="49720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8413" y="3132463"/>
            <a:ext cx="38195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</a:t>
            </a: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0" name="Google Shape;730;p9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Crear la siguiente tabla en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test.db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 u="sng">
                <a:solidFill>
                  <a:schemeClr val="hlink"/>
                </a:solidFill>
                <a:hlinkClick r:id="rId5"/>
              </a:rPr>
              <a:t>https://gist.github.com/danielmoralesp/a788d87ae54f8174364feefd244bc216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8" name="Google Shape;738;p9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Seleccionar los distintos generos de peliculas.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9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6" name="Google Shape;746;p9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Seleccionar los distintos generos de peliculas.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Seleccionar los valores únicos de year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0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54" name="Google Shape;75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00" y="1585913"/>
            <a:ext cx="43434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62" name="Google Shape;7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525" y="1106975"/>
            <a:ext cx="2672957" cy="39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Base de Datos Relacional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base de datos es un set de datos guardado en un computador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Una base de datos relacional es un tipo de base de datos que usa una estructura que nos permite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identificar y acceder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a los datos en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relación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a otro set de datos dentro de la base de datos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Está organizada en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tablas</a:t>
            </a:r>
            <a:endParaRPr sz="24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02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Where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0" name="Google Shape;770;p102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Sirve para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restringir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consulta con el fin de obtener la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deseamos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3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Where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8" name="Google Shape;778;p103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Sirve para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restringir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consulta con el fin de obtener la información que deseamos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cláusula WHERE filtra el resultado para incluir las filas donde la condición del where es true.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4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Where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86" name="Google Shape;78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425" y="1664425"/>
            <a:ext cx="53911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05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Where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94" name="Google Shape;79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425" y="1691750"/>
            <a:ext cx="539115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6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Where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2" name="Google Shape;802;p106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símbolo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 operador.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07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Where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0" name="Google Shape;810;p107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símbolo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 operador.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operadores crean una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condición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puede ser evaluada como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08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Where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8" name="Google Shape;818;p108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símbolo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un operador.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operadores crean una </a:t>
            </a:r>
            <a:r>
              <a:rPr lang="es" sz="24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condición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puede ser evaluada como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s" sz="24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false</a:t>
            </a:r>
            <a:endParaRPr sz="2400">
              <a:solidFill>
                <a:schemeClr val="dk1"/>
              </a:solidFill>
              <a:highlight>
                <a:srgbClr val="CCCC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operadores de comparación que pueden ser usados con WHERE son: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s" sz="18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igual 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s" sz="18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!=</a:t>
            </a:r>
            <a:r>
              <a:rPr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igual 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s" sz="18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mayor que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s" sz="18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&lt;</a:t>
            </a:r>
            <a:r>
              <a:rPr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menor que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s" sz="18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&gt;=</a:t>
            </a:r>
            <a:r>
              <a:rPr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mayor o igual que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s" sz="1800">
                <a:solidFill>
                  <a:schemeClr val="dk1"/>
                </a:solidFill>
                <a:highlight>
                  <a:srgbClr val="CCCCCC"/>
                </a:highlight>
                <a:latin typeface="Montserrat"/>
                <a:ea typeface="Montserrat"/>
                <a:cs typeface="Montserrat"/>
                <a:sym typeface="Montserrat"/>
              </a:rPr>
              <a:t>&lt;=</a:t>
            </a:r>
            <a:r>
              <a:rPr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menor o igual que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09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6" name="Google Shape;826;p109"/>
          <p:cNvSpPr txBox="1"/>
          <p:nvPr/>
        </p:nvSpPr>
        <p:spPr>
          <a:xfrm>
            <a:off x="227025" y="1034225"/>
            <a:ext cx="8664600" cy="3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Queremos ver las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películas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 muy bien “recibidas” por la prensa. Selecciona la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películas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calificación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menor a 5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un query diferente, selecciona las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películas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nuevas, lanzadas 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</a:t>
            </a: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2014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10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34" name="Google Shape;83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86075"/>
            <a:ext cx="8839201" cy="305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550"/>
            <a:ext cx="8839199" cy="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0" y="95950"/>
            <a:ext cx="1657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11"/>
          <p:cNvSpPr txBox="1"/>
          <p:nvPr/>
        </p:nvSpPr>
        <p:spPr>
          <a:xfrm>
            <a:off x="214400" y="201800"/>
            <a:ext cx="7125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 Medium"/>
                <a:ea typeface="Montserrat Medium"/>
                <a:cs typeface="Montserrat Medium"/>
                <a:sym typeface="Montserrat Medium"/>
              </a:rPr>
              <a:t>Ejercicio - Movies DB</a:t>
            </a:r>
            <a:endParaRPr sz="3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42" name="Google Shape;842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088" y="1532275"/>
            <a:ext cx="621982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